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98" r:id="rId2"/>
    <p:sldId id="284" r:id="rId3"/>
    <p:sldId id="351" r:id="rId4"/>
    <p:sldId id="299" r:id="rId5"/>
    <p:sldId id="300" r:id="rId6"/>
    <p:sldId id="301" r:id="rId7"/>
    <p:sldId id="303" r:id="rId8"/>
    <p:sldId id="302" r:id="rId9"/>
    <p:sldId id="304" r:id="rId10"/>
    <p:sldId id="305" r:id="rId11"/>
    <p:sldId id="306" r:id="rId12"/>
    <p:sldId id="352" r:id="rId13"/>
    <p:sldId id="353" r:id="rId14"/>
    <p:sldId id="354" r:id="rId15"/>
    <p:sldId id="355" r:id="rId16"/>
    <p:sldId id="356" r:id="rId17"/>
    <p:sldId id="357"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58" r:id="rId32"/>
    <p:sldId id="330" r:id="rId33"/>
    <p:sldId id="331" r:id="rId34"/>
    <p:sldId id="333" r:id="rId35"/>
    <p:sldId id="334" r:id="rId36"/>
    <p:sldId id="335" r:id="rId37"/>
    <p:sldId id="336" r:id="rId38"/>
    <p:sldId id="337" r:id="rId39"/>
    <p:sldId id="338" r:id="rId40"/>
    <p:sldId id="35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07"/>
    <p:restoredTop sz="96327"/>
  </p:normalViewPr>
  <p:slideViewPr>
    <p:cSldViewPr snapToGrid="0" snapToObjects="1">
      <p:cViewPr>
        <p:scale>
          <a:sx n="190" d="100"/>
          <a:sy n="190" d="100"/>
        </p:scale>
        <p:origin x="1792" y="1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F211E-3DBA-0640-B040-3AD1C86EE78A}"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7DE94-746D-6840-8AA1-E761028634BF}" type="slidenum">
              <a:rPr lang="en-US" smtClean="0"/>
              <a:t>‹#›</a:t>
            </a:fld>
            <a:endParaRPr lang="en-US"/>
          </a:p>
        </p:txBody>
      </p:sp>
    </p:spTree>
    <p:extLst>
      <p:ext uri="{BB962C8B-B14F-4D97-AF65-F5344CB8AC3E}">
        <p14:creationId xmlns:p14="http://schemas.microsoft.com/office/powerpoint/2010/main" val="335625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so we can see evidence of different batches here - the plus and squar (reps 3 and4 ) seem to be closer than the circle and triangle (1,2) possible we prepped those libraries in two batches of two biological replicates each.</a:t>
            </a:r>
          </a:p>
          <a:p>
            <a:endParaRPr/>
          </a:p>
          <a:p>
            <a:r>
              <a:t>Including batch as a covariate in the design formula lets us account for this in our differential exprsesion results.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p>
            <a:r>
              <a:t>The easy way is to model them directly into DESeq2 or however you are doing your experiment. </a:t>
            </a:r>
          </a:p>
          <a:p>
            <a:r>
              <a:t>This essentially includes batch as a term in your design matrix. Its important to ahve batch listed first here as the last term is the effect you are interested in. </a:t>
            </a:r>
          </a:p>
          <a:p>
            <a:endParaRPr/>
          </a:p>
          <a:p>
            <a:r>
              <a:t>If you want to go back to count data and remove it you can use the limma package’s function removeBatchEffect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you can see an incrase in power here when we account for the batch effects we observed. Since we know the replicates this is more straightforward.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Lets go back and see if we can fix the pca plot by removing the batch effect - note accounting for the batch affect in DESEq does not change the underlying data at alll - here , we are actually altering our counts to remove that effect, don’t use what we do here for DE, this is just for visualizing.</a:t>
            </a:r>
          </a:p>
          <a:p>
            <a:endParaRPr/>
          </a:p>
          <a:p>
            <a:r>
              <a:t>After removing batch effect you can now see much better clustering of our samples - consistent with the increase in power we observed.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r>
              <a:t>lets look at our uncorrected PCA plot again - now our clusters aren’t as good and its not obvious there is a batch effect - different groups aren’t right on top of each other, but for example, these 2 NS are closer in PC2 to some none NS samples - so maybe we should look for these effects. There are (as you may have begun to see a pattern), multiple ways to do this. Two common are RUVseq and SVA for remove unwanted variation and surrogate variable analysis. RUVSeq works especially well if you have some known set of genes to use as controls, although all genes works. I’m going to demonstrate SVA - but both of these attempt to find a new variable that would explain some of the differences.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extLst>
      <p:ext uri="{BB962C8B-B14F-4D97-AF65-F5344CB8AC3E}">
        <p14:creationId xmlns:p14="http://schemas.microsoft.com/office/powerpoint/2010/main" val="186107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Now we can use these new surrogate variables in our differnetial expresssion analysis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Trrying to evaluate if there are any imbalances in the data or groups we should take note of. </a:t>
            </a:r>
          </a:p>
          <a:p>
            <a:r>
              <a:t>On the right side is the non-normalized raw count data (this will be the input do DESEq analysis next time). The left side is normalized data where we’ve taking the count matrix back out of the DESeq object and normalized it using the sizefactors DESeq estmiates. </a:t>
            </a:r>
          </a:p>
          <a:p>
            <a:endParaRPr/>
          </a:p>
          <a:p>
            <a:r>
              <a:t>This is probably not the best way to do this, and DESeq includes two better approaches rlog and vst which are useful when you want to do clustering or anything related to distances between samples.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r>
              <a:t>One problem we are trying to solve with normalization approaches is correting for library size - the other major problem is that the variance of a gene depends on its mean. I took these plots from the DESEq2 manual at the bottom. </a:t>
            </a:r>
          </a:p>
          <a:p>
            <a:endParaRPr/>
          </a:p>
          <a:p>
            <a:r>
              <a:t> bThis means that low expressed genes have high standard deviations of expresion. Ideally you’d want to have constant variation across expression range. The first plot is just the log2 value of the counts. You can see low expressed genes have higher standard deviations.</a:t>
            </a:r>
          </a:p>
          <a:p>
            <a:endParaRPr/>
          </a:p>
          <a:p>
            <a:r>
              <a:t>VST fixes this and you get relatively constant sd across the expression range</a:t>
            </a:r>
          </a:p>
          <a:p>
            <a:r>
              <a:t>Rlog also flattens this in the low end, but possibly a bit too much. </a:t>
            </a:r>
            <a:br/>
            <a:r>
              <a:t>I think both vst and rlog are likely appropriate for most analyes, but vst is a little faster.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We can compare two samples using these plots as well. This also comes form the DESEq2 manual. Here we are comparing two samples that we’ve transformed using one of the three prevouis methods</a:t>
            </a:r>
          </a:p>
          <a:p>
            <a:endParaRPr/>
          </a:p>
          <a:p>
            <a:r>
              <a:t>I think you can really appreciate how noisy the shifted log version is - the low values are just all over the place due to noise of counting those weakly expressed genes. </a:t>
            </a:r>
          </a:p>
          <a:p>
            <a:endParaRPr/>
          </a:p>
          <a:p>
            <a:r>
              <a:t>vst is faster and maybe is then better for bigger data sets,but might be a bit more sensitive to outliers. - while rlog might work a bit better on small datasets, but isn’t as good if you have a huge range of sequencing depth (like more than an order of magnitude)</a:t>
            </a:r>
          </a:p>
          <a:p>
            <a:r>
              <a:t>You can try both but they should give relatively similar results</a:t>
            </a:r>
          </a:p>
          <a:p>
            <a:endParaRPr/>
          </a:p>
          <a:p>
            <a:r>
              <a:t> These are important as the variance of your data will increase as the mean does. These variances will dominate princple components and other visualization methods.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r>
              <a:t>These functions are described well int he DESeq documentation, both do roughly equivalent things, vst is faster and is the one I usually use. </a:t>
            </a:r>
          </a:p>
          <a:p>
            <a:endParaRPr/>
          </a:p>
          <a:p>
            <a:r>
              <a:t>Walk through code - </a:t>
            </a:r>
          </a:p>
          <a:p>
            <a:r>
              <a:t>SO you can see for both vst and rlog the normalzied data look relatively simialr and there are not obvious gorup differences remaining after this transformation. That doesn’t mean there are no biases or batch effects, but nothing very obvious jumps out to me here.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What you’re looking for hear is that samples cluster based on replciates. Pretty clearly we aren’t getting very good cluster separeation. Next time we’ll look for hidden batch effects to see if that can improve clustering - and then move on to DE analysis.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The count table for this will be on Sakai - which I downloaded directly from GEO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These can occur when yoiu process different samples at different times. You can control for this, and remove them from the data if you carefully plan and designyour epxeriment. </a:t>
            </a:r>
          </a:p>
          <a:p>
            <a:endParaRPr/>
          </a:p>
          <a:p>
            <a:r>
              <a:t>This would be bad, our batches and conditions are confounded. We’ll never be able to remove the batch effect.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r>
              <a:t>This is much better - now each of your batches has both of your conditions. If there was an issue between batches that affected what you were measure, you likely can control for it. (Of course a real experimetn should have more than two replicatse.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57C-1BA9-4C4B-669A-62562DE48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FA7C05-C2FB-E5C1-C6E8-D002E14DEC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DD8726-27B6-CD12-3F55-7F2CEB270034}"/>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5" name="Footer Placeholder 4">
            <a:extLst>
              <a:ext uri="{FF2B5EF4-FFF2-40B4-BE49-F238E27FC236}">
                <a16:creationId xmlns:a16="http://schemas.microsoft.com/office/drawing/2014/main" id="{3E0DBB97-69FF-EB22-1487-B83197F55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0DAAD-A756-E119-97A3-B4D52E7AE20F}"/>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1995864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C5E2-AAEE-7358-B9F7-21BB6E8DA8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5C0714-D33D-1617-0EA2-24E720BDB0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D1A1-8AF8-3A42-914A-73659B43F982}"/>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5" name="Footer Placeholder 4">
            <a:extLst>
              <a:ext uri="{FF2B5EF4-FFF2-40B4-BE49-F238E27FC236}">
                <a16:creationId xmlns:a16="http://schemas.microsoft.com/office/drawing/2014/main" id="{E3F0EBD5-02A0-BF6F-E608-03FAE0353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0341C-C89A-E8CD-0CB4-6BBEC985060A}"/>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443306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9451FA-03DF-E3BD-BDC2-D7CA0D0254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51641-AB79-8CAF-A460-04E10EC5ED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63796-1575-8A3B-ECAB-841871945B72}"/>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5" name="Footer Placeholder 4">
            <a:extLst>
              <a:ext uri="{FF2B5EF4-FFF2-40B4-BE49-F238E27FC236}">
                <a16:creationId xmlns:a16="http://schemas.microsoft.com/office/drawing/2014/main" id="{DC289B20-D9E6-AD0C-8902-793605404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8AE44-282A-1036-E9D2-BD35FEF376E5}"/>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37809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5D83-B711-147B-E70B-F867CCE66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C25E50-5F43-A61F-76B0-5D6D4C530D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7DF95-B7EB-7AEA-6B3B-8A9AF6F58092}"/>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5" name="Footer Placeholder 4">
            <a:extLst>
              <a:ext uri="{FF2B5EF4-FFF2-40B4-BE49-F238E27FC236}">
                <a16:creationId xmlns:a16="http://schemas.microsoft.com/office/drawing/2014/main" id="{CB4A8313-B1D9-9BEF-37D0-FC4903F29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46F97-E936-46AF-90FC-1BBC1609663C}"/>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3243339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9CAB-506D-CBB8-2218-9C517087E1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98D77A-2312-B834-FBF7-C6E4107BDA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8F0CAB-5667-8798-D933-340BEB2AFFC0}"/>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5" name="Footer Placeholder 4">
            <a:extLst>
              <a:ext uri="{FF2B5EF4-FFF2-40B4-BE49-F238E27FC236}">
                <a16:creationId xmlns:a16="http://schemas.microsoft.com/office/drawing/2014/main" id="{75DDF84E-0CFE-3123-65BF-8C9E55BAE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8F676-C29A-81A7-0E2E-A36ED356773B}"/>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1596036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0590-8F5A-BEDE-A93A-6D5846A44A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E619C-A197-F6CD-FA9E-3A0AEA6212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7D4CC8-2FD8-EA6D-2B0A-BB107B540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96D38-0516-9DB9-26E7-096FBC0DA0D6}"/>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6" name="Footer Placeholder 5">
            <a:extLst>
              <a:ext uri="{FF2B5EF4-FFF2-40B4-BE49-F238E27FC236}">
                <a16:creationId xmlns:a16="http://schemas.microsoft.com/office/drawing/2014/main" id="{1549125F-898F-7254-C2C5-8DC788675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1989D-2CDA-D3B2-8B26-E06FFAE10C0E}"/>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1099503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072A-154A-89FC-5EA8-620E863CCD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F4C6AC-8653-414D-34A3-B4DE735852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ADA2FF-F7C8-34A3-E5BD-2FF358FDDB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956DE6-86FC-9AC0-23A5-BA92B421A4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0FB101-4812-66A7-959E-5E540F91A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A0491E-EBCB-3A7C-F762-5C18089DED13}"/>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8" name="Footer Placeholder 7">
            <a:extLst>
              <a:ext uri="{FF2B5EF4-FFF2-40B4-BE49-F238E27FC236}">
                <a16:creationId xmlns:a16="http://schemas.microsoft.com/office/drawing/2014/main" id="{C2F5F96E-2A2D-2145-1448-E3FBE4EDD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0D7C2D-4A4A-D2AB-C3DA-8F07CFDE181A}"/>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71991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31FB-118D-0941-F772-6C59F16143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2D1260-9272-1A9E-9FDE-E4B07653ED7A}"/>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4" name="Footer Placeholder 3">
            <a:extLst>
              <a:ext uri="{FF2B5EF4-FFF2-40B4-BE49-F238E27FC236}">
                <a16:creationId xmlns:a16="http://schemas.microsoft.com/office/drawing/2014/main" id="{632B2488-E5A2-DFBB-CA4F-2480BA054A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D78546-B16A-9191-1E69-2622CC49A5B1}"/>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3278896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6D9722-F4AB-8722-89E3-13A194124AEA}"/>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3" name="Footer Placeholder 2">
            <a:extLst>
              <a:ext uri="{FF2B5EF4-FFF2-40B4-BE49-F238E27FC236}">
                <a16:creationId xmlns:a16="http://schemas.microsoft.com/office/drawing/2014/main" id="{CED42D56-D41D-D638-E795-6CE17BEC9A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665CF-C926-93B1-0575-799297BC1697}"/>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18764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1AA2-ACF4-C57D-3215-565401735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772E6-5629-6A76-B72E-7935BF945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A94E3D-7FD3-E289-E827-51A2F2DC9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F7E4E-9316-F1E3-FA53-D91DE190BA5D}"/>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6" name="Footer Placeholder 5">
            <a:extLst>
              <a:ext uri="{FF2B5EF4-FFF2-40B4-BE49-F238E27FC236}">
                <a16:creationId xmlns:a16="http://schemas.microsoft.com/office/drawing/2014/main" id="{5487D68C-C11D-8C71-EC2F-98A006244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A97CB-5685-4E50-1869-AB08FB9454C4}"/>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392629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38F9-CF8B-56EA-DE9E-D17A4EE82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28578-C87C-9D0A-63E5-30D1239A3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B91260-DE29-F09D-ACDC-F54AAD69D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95FF6E-7448-DEAE-5B65-24409AD21BE0}"/>
              </a:ext>
            </a:extLst>
          </p:cNvPr>
          <p:cNvSpPr>
            <a:spLocks noGrp="1"/>
          </p:cNvSpPr>
          <p:nvPr>
            <p:ph type="dt" sz="half" idx="10"/>
          </p:nvPr>
        </p:nvSpPr>
        <p:spPr/>
        <p:txBody>
          <a:bodyPr/>
          <a:lstStyle/>
          <a:p>
            <a:fld id="{8468671C-F7EA-CD4D-A148-3B2C462267E1}" type="datetimeFigureOut">
              <a:rPr lang="en-US" smtClean="0"/>
              <a:t>4/22/24</a:t>
            </a:fld>
            <a:endParaRPr lang="en-US"/>
          </a:p>
        </p:txBody>
      </p:sp>
      <p:sp>
        <p:nvSpPr>
          <p:cNvPr id="6" name="Footer Placeholder 5">
            <a:extLst>
              <a:ext uri="{FF2B5EF4-FFF2-40B4-BE49-F238E27FC236}">
                <a16:creationId xmlns:a16="http://schemas.microsoft.com/office/drawing/2014/main" id="{561AA019-0C3C-7927-7BEB-5312AB50C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9E722-4EDE-3CD1-E6FC-30C96FEA4A94}"/>
              </a:ext>
            </a:extLst>
          </p:cNvPr>
          <p:cNvSpPr>
            <a:spLocks noGrp="1"/>
          </p:cNvSpPr>
          <p:nvPr>
            <p:ph type="sldNum" sz="quarter" idx="12"/>
          </p:nvPr>
        </p:nvSpPr>
        <p:spPr/>
        <p:txBody>
          <a:bodyPr/>
          <a:lstStyle/>
          <a:p>
            <a:fld id="{A6623411-446C-144D-95AD-FB536563F029}" type="slidenum">
              <a:rPr lang="en-US" smtClean="0"/>
              <a:t>‹#›</a:t>
            </a:fld>
            <a:endParaRPr lang="en-US"/>
          </a:p>
        </p:txBody>
      </p:sp>
    </p:spTree>
    <p:extLst>
      <p:ext uri="{BB962C8B-B14F-4D97-AF65-F5344CB8AC3E}">
        <p14:creationId xmlns:p14="http://schemas.microsoft.com/office/powerpoint/2010/main" val="202142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24698-C89F-402F-5ECB-50E9588B53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E4609E-0EE1-97A3-4401-149BF16F5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518D-7842-11A5-5A3C-3AFEADC981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8671C-F7EA-CD4D-A148-3B2C462267E1}" type="datetimeFigureOut">
              <a:rPr lang="en-US" smtClean="0"/>
              <a:t>4/22/24</a:t>
            </a:fld>
            <a:endParaRPr lang="en-US"/>
          </a:p>
        </p:txBody>
      </p:sp>
      <p:sp>
        <p:nvSpPr>
          <p:cNvPr id="5" name="Footer Placeholder 4">
            <a:extLst>
              <a:ext uri="{FF2B5EF4-FFF2-40B4-BE49-F238E27FC236}">
                <a16:creationId xmlns:a16="http://schemas.microsoft.com/office/drawing/2014/main" id="{77930617-BC94-D5FB-D718-8C1BA53AA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738D23-D48E-8A0C-05D9-3064A4640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23411-446C-144D-95AD-FB536563F029}" type="slidenum">
              <a:rPr lang="en-US" smtClean="0"/>
              <a:t>‹#›</a:t>
            </a:fld>
            <a:endParaRPr lang="en-US"/>
          </a:p>
        </p:txBody>
      </p:sp>
    </p:spTree>
    <p:extLst>
      <p:ext uri="{BB962C8B-B14F-4D97-AF65-F5344CB8AC3E}">
        <p14:creationId xmlns:p14="http://schemas.microsoft.com/office/powerpoint/2010/main" val="1057411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Quality Control and Data Visualization"/>
          <p:cNvSpPr txBox="1"/>
          <p:nvPr/>
        </p:nvSpPr>
        <p:spPr>
          <a:xfrm>
            <a:off x="2232075" y="270769"/>
            <a:ext cx="7352975"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3600" dirty="0"/>
              <a:t>Quality Control and Data Visualization</a:t>
            </a:r>
          </a:p>
        </p:txBody>
      </p:sp>
      <p:sp>
        <p:nvSpPr>
          <p:cNvPr id="542" name="Do experimental groups look right…"/>
          <p:cNvSpPr txBox="1"/>
          <p:nvPr/>
        </p:nvSpPr>
        <p:spPr>
          <a:xfrm>
            <a:off x="3324682" y="1639155"/>
            <a:ext cx="522348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22250" indent="-222250">
              <a:buSzPct val="100000"/>
              <a:buAutoNum type="arabicPeriod"/>
              <a:defRPr sz="3600"/>
            </a:pPr>
            <a:r>
              <a:rPr sz="2400" dirty="0"/>
              <a:t>Do experimental groups look right </a:t>
            </a:r>
          </a:p>
          <a:p>
            <a:pPr marL="222250" indent="-222250">
              <a:buSzPct val="100000"/>
              <a:buAutoNum type="arabicPeriod"/>
              <a:defRPr sz="3600"/>
            </a:pPr>
            <a:r>
              <a:rPr sz="2400" dirty="0"/>
              <a:t>Does number of reads make sense</a:t>
            </a:r>
          </a:p>
          <a:p>
            <a:pPr marL="222250" indent="-222250">
              <a:buSzPct val="100000"/>
              <a:buAutoNum type="arabicPeriod"/>
              <a:defRPr sz="3600"/>
            </a:pPr>
            <a:r>
              <a:rPr sz="2400" dirty="0"/>
              <a:t>Do replicates cluster together</a:t>
            </a:r>
          </a:p>
          <a:p>
            <a:pPr marL="222250" indent="-222250">
              <a:buSzPct val="100000"/>
              <a:buAutoNum type="arabicPeriod"/>
              <a:defRPr sz="3600"/>
            </a:pPr>
            <a:r>
              <a:rPr sz="2400" dirty="0"/>
              <a:t>Are there potential batch effects/biases</a:t>
            </a:r>
            <a:endParaRPr lang="en-US" sz="2400" dirty="0"/>
          </a:p>
        </p:txBody>
      </p:sp>
      <p:sp>
        <p:nvSpPr>
          <p:cNvPr id="5" name="TextBox 4">
            <a:extLst>
              <a:ext uri="{FF2B5EF4-FFF2-40B4-BE49-F238E27FC236}">
                <a16:creationId xmlns:a16="http://schemas.microsoft.com/office/drawing/2014/main" id="{13CEE057-9797-5E60-6331-850F7D271365}"/>
              </a:ext>
            </a:extLst>
          </p:cNvPr>
          <p:cNvSpPr txBox="1"/>
          <p:nvPr/>
        </p:nvSpPr>
        <p:spPr>
          <a:xfrm>
            <a:off x="3598770" y="3690222"/>
            <a:ext cx="4176584" cy="646331"/>
          </a:xfrm>
          <a:prstGeom prst="rect">
            <a:avLst/>
          </a:prstGeom>
          <a:noFill/>
        </p:spPr>
        <p:txBody>
          <a:bodyPr wrap="square" rtlCol="0">
            <a:spAutoFit/>
          </a:bodyPr>
          <a:lstStyle/>
          <a:p>
            <a:r>
              <a:rPr lang="en-US" dirty="0"/>
              <a:t>Full scripts in : </a:t>
            </a:r>
          </a:p>
          <a:p>
            <a:r>
              <a:rPr lang="en-US" dirty="0"/>
              <a:t>scripts/</a:t>
            </a:r>
            <a:r>
              <a:rPr lang="en-US" dirty="0" err="1"/>
              <a:t>deseq_qc.R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7" name="blind = T"/>
          <p:cNvSpPr txBox="1"/>
          <p:nvPr/>
        </p:nvSpPr>
        <p:spPr>
          <a:xfrm>
            <a:off x="2789196" y="1617100"/>
            <a:ext cx="45365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T</a:t>
            </a:r>
          </a:p>
        </p:txBody>
      </p:sp>
      <p:pic>
        <p:nvPicPr>
          <p:cNvPr id="588" name="Image" descr="Image"/>
          <p:cNvPicPr>
            <a:picLocks noChangeAspect="1"/>
          </p:cNvPicPr>
          <p:nvPr/>
        </p:nvPicPr>
        <p:blipFill>
          <a:blip r:embed="rId2"/>
          <a:stretch>
            <a:fillRect/>
          </a:stretch>
        </p:blipFill>
        <p:spPr>
          <a:xfrm>
            <a:off x="711924" y="1772361"/>
            <a:ext cx="5295901" cy="3867151"/>
          </a:xfrm>
          <a:prstGeom prst="rect">
            <a:avLst/>
          </a:prstGeom>
          <a:ln w="12700">
            <a:miter lim="400000"/>
          </a:ln>
        </p:spPr>
      </p:pic>
      <p:pic>
        <p:nvPicPr>
          <p:cNvPr id="589" name="Image" descr="Image"/>
          <p:cNvPicPr>
            <a:picLocks noChangeAspect="1"/>
          </p:cNvPicPr>
          <p:nvPr/>
        </p:nvPicPr>
        <p:blipFill>
          <a:blip r:embed="rId3"/>
          <a:stretch>
            <a:fillRect/>
          </a:stretch>
        </p:blipFill>
        <p:spPr>
          <a:xfrm>
            <a:off x="6352170" y="1731086"/>
            <a:ext cx="5264151" cy="3949701"/>
          </a:xfrm>
          <a:prstGeom prst="rect">
            <a:avLst/>
          </a:prstGeom>
          <a:ln w="12700">
            <a:miter lim="400000"/>
          </a:ln>
        </p:spPr>
      </p:pic>
      <p:sp>
        <p:nvSpPr>
          <p:cNvPr id="590" name="blind = F"/>
          <p:cNvSpPr txBox="1"/>
          <p:nvPr/>
        </p:nvSpPr>
        <p:spPr>
          <a:xfrm>
            <a:off x="8214174" y="1617100"/>
            <a:ext cx="4504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F</a:t>
            </a:r>
          </a:p>
        </p:txBody>
      </p:sp>
      <p:pic>
        <p:nvPicPr>
          <p:cNvPr id="591" name="Image" descr="Image"/>
          <p:cNvPicPr>
            <a:picLocks noChangeAspect="1"/>
          </p:cNvPicPr>
          <p:nvPr/>
        </p:nvPicPr>
        <p:blipFill>
          <a:blip r:embed="rId4"/>
          <a:stretch>
            <a:fillRect/>
          </a:stretch>
        </p:blipFill>
        <p:spPr>
          <a:xfrm>
            <a:off x="3077984" y="358157"/>
            <a:ext cx="6036032" cy="876199"/>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ample Clustering"/>
          <p:cNvSpPr txBox="1"/>
          <p:nvPr/>
        </p:nvSpPr>
        <p:spPr>
          <a:xfrm>
            <a:off x="4422842" y="172392"/>
            <a:ext cx="234275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Sample Clustering</a:t>
            </a:r>
          </a:p>
        </p:txBody>
      </p:sp>
      <p:pic>
        <p:nvPicPr>
          <p:cNvPr id="2" name="Picture 1">
            <a:extLst>
              <a:ext uri="{FF2B5EF4-FFF2-40B4-BE49-F238E27FC236}">
                <a16:creationId xmlns:a16="http://schemas.microsoft.com/office/drawing/2014/main" id="{7D242563-D091-E0FC-B15D-C8DD23016B7E}"/>
              </a:ext>
            </a:extLst>
          </p:cNvPr>
          <p:cNvPicPr>
            <a:picLocks noChangeAspect="1"/>
          </p:cNvPicPr>
          <p:nvPr/>
        </p:nvPicPr>
        <p:blipFill>
          <a:blip r:embed="rId3"/>
          <a:stretch>
            <a:fillRect/>
          </a:stretch>
        </p:blipFill>
        <p:spPr>
          <a:xfrm>
            <a:off x="826160" y="744482"/>
            <a:ext cx="5740400" cy="863600"/>
          </a:xfrm>
          <a:prstGeom prst="rect">
            <a:avLst/>
          </a:prstGeom>
        </p:spPr>
      </p:pic>
      <p:pic>
        <p:nvPicPr>
          <p:cNvPr id="3" name="Picture 2">
            <a:extLst>
              <a:ext uri="{FF2B5EF4-FFF2-40B4-BE49-F238E27FC236}">
                <a16:creationId xmlns:a16="http://schemas.microsoft.com/office/drawing/2014/main" id="{9CE827C2-62EF-338D-82EE-918AB941E1FF}"/>
              </a:ext>
            </a:extLst>
          </p:cNvPr>
          <p:cNvPicPr>
            <a:picLocks noChangeAspect="1"/>
          </p:cNvPicPr>
          <p:nvPr/>
        </p:nvPicPr>
        <p:blipFill>
          <a:blip r:embed="rId4"/>
          <a:stretch>
            <a:fillRect/>
          </a:stretch>
        </p:blipFill>
        <p:spPr>
          <a:xfrm>
            <a:off x="826160" y="1669428"/>
            <a:ext cx="7772400" cy="1013791"/>
          </a:xfrm>
          <a:prstGeom prst="rect">
            <a:avLst/>
          </a:prstGeom>
        </p:spPr>
      </p:pic>
      <p:pic>
        <p:nvPicPr>
          <p:cNvPr id="4" name="Picture 3">
            <a:extLst>
              <a:ext uri="{FF2B5EF4-FFF2-40B4-BE49-F238E27FC236}">
                <a16:creationId xmlns:a16="http://schemas.microsoft.com/office/drawing/2014/main" id="{B5634700-0CE9-A6A6-6CE9-284ACC999688}"/>
              </a:ext>
            </a:extLst>
          </p:cNvPr>
          <p:cNvPicPr>
            <a:picLocks noChangeAspect="1"/>
          </p:cNvPicPr>
          <p:nvPr/>
        </p:nvPicPr>
        <p:blipFill>
          <a:blip r:embed="rId5"/>
          <a:stretch>
            <a:fillRect/>
          </a:stretch>
        </p:blipFill>
        <p:spPr>
          <a:xfrm>
            <a:off x="883127" y="2996906"/>
            <a:ext cx="4405947" cy="3304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DB676-51CB-7870-73DB-06AFDB5FCB3A}"/>
              </a:ext>
            </a:extLst>
          </p:cNvPr>
          <p:cNvSpPr txBox="1"/>
          <p:nvPr/>
        </p:nvSpPr>
        <p:spPr>
          <a:xfrm>
            <a:off x="5081286" y="312516"/>
            <a:ext cx="6643868" cy="369332"/>
          </a:xfrm>
          <a:prstGeom prst="rect">
            <a:avLst/>
          </a:prstGeom>
          <a:noFill/>
        </p:spPr>
        <p:txBody>
          <a:bodyPr wrap="square" rtlCol="0">
            <a:spAutoFit/>
          </a:bodyPr>
          <a:lstStyle/>
          <a:p>
            <a:r>
              <a:rPr lang="en-US" dirty="0"/>
              <a:t>QC examples</a:t>
            </a:r>
          </a:p>
        </p:txBody>
      </p:sp>
      <p:pic>
        <p:nvPicPr>
          <p:cNvPr id="3" name="Picture 2">
            <a:extLst>
              <a:ext uri="{FF2B5EF4-FFF2-40B4-BE49-F238E27FC236}">
                <a16:creationId xmlns:a16="http://schemas.microsoft.com/office/drawing/2014/main" id="{4B319C5B-3B77-3B6F-A859-5FEE2A0ABC80}"/>
              </a:ext>
            </a:extLst>
          </p:cNvPr>
          <p:cNvPicPr>
            <a:picLocks noChangeAspect="1"/>
          </p:cNvPicPr>
          <p:nvPr/>
        </p:nvPicPr>
        <p:blipFill>
          <a:blip r:embed="rId2"/>
          <a:stretch>
            <a:fillRect/>
          </a:stretch>
        </p:blipFill>
        <p:spPr>
          <a:xfrm>
            <a:off x="5929352" y="1623044"/>
            <a:ext cx="5691630" cy="3377220"/>
          </a:xfrm>
          <a:prstGeom prst="rect">
            <a:avLst/>
          </a:prstGeom>
        </p:spPr>
      </p:pic>
      <p:pic>
        <p:nvPicPr>
          <p:cNvPr id="5" name="Picture 4">
            <a:extLst>
              <a:ext uri="{FF2B5EF4-FFF2-40B4-BE49-F238E27FC236}">
                <a16:creationId xmlns:a16="http://schemas.microsoft.com/office/drawing/2014/main" id="{0C4F4592-B190-74C4-8502-687D32F7027F}"/>
              </a:ext>
            </a:extLst>
          </p:cNvPr>
          <p:cNvPicPr>
            <a:picLocks noChangeAspect="1"/>
          </p:cNvPicPr>
          <p:nvPr/>
        </p:nvPicPr>
        <p:blipFill>
          <a:blip r:embed="rId3"/>
          <a:stretch>
            <a:fillRect/>
          </a:stretch>
        </p:blipFill>
        <p:spPr>
          <a:xfrm>
            <a:off x="791500" y="1602788"/>
            <a:ext cx="3340100" cy="317500"/>
          </a:xfrm>
          <a:prstGeom prst="rect">
            <a:avLst/>
          </a:prstGeom>
        </p:spPr>
      </p:pic>
      <p:pic>
        <p:nvPicPr>
          <p:cNvPr id="7" name="Picture 6">
            <a:extLst>
              <a:ext uri="{FF2B5EF4-FFF2-40B4-BE49-F238E27FC236}">
                <a16:creationId xmlns:a16="http://schemas.microsoft.com/office/drawing/2014/main" id="{5C62B1D6-71E1-3CF1-8D3C-25FE50F092C8}"/>
              </a:ext>
            </a:extLst>
          </p:cNvPr>
          <p:cNvPicPr>
            <a:picLocks noChangeAspect="1"/>
          </p:cNvPicPr>
          <p:nvPr/>
        </p:nvPicPr>
        <p:blipFill>
          <a:blip r:embed="rId4"/>
          <a:stretch>
            <a:fillRect/>
          </a:stretch>
        </p:blipFill>
        <p:spPr>
          <a:xfrm>
            <a:off x="785150" y="2108682"/>
            <a:ext cx="1676400" cy="279400"/>
          </a:xfrm>
          <a:prstGeom prst="rect">
            <a:avLst/>
          </a:prstGeom>
        </p:spPr>
      </p:pic>
      <p:pic>
        <p:nvPicPr>
          <p:cNvPr id="8" name="Picture 7">
            <a:extLst>
              <a:ext uri="{FF2B5EF4-FFF2-40B4-BE49-F238E27FC236}">
                <a16:creationId xmlns:a16="http://schemas.microsoft.com/office/drawing/2014/main" id="{3C332056-536D-DF76-BFCD-1453F117333E}"/>
              </a:ext>
            </a:extLst>
          </p:cNvPr>
          <p:cNvPicPr>
            <a:picLocks noChangeAspect="1"/>
          </p:cNvPicPr>
          <p:nvPr/>
        </p:nvPicPr>
        <p:blipFill>
          <a:blip r:embed="rId5"/>
          <a:stretch>
            <a:fillRect/>
          </a:stretch>
        </p:blipFill>
        <p:spPr>
          <a:xfrm>
            <a:off x="791500" y="2576476"/>
            <a:ext cx="1892300" cy="495300"/>
          </a:xfrm>
          <a:prstGeom prst="rect">
            <a:avLst/>
          </a:prstGeom>
        </p:spPr>
      </p:pic>
      <p:pic>
        <p:nvPicPr>
          <p:cNvPr id="9" name="Picture 8">
            <a:extLst>
              <a:ext uri="{FF2B5EF4-FFF2-40B4-BE49-F238E27FC236}">
                <a16:creationId xmlns:a16="http://schemas.microsoft.com/office/drawing/2014/main" id="{2833D899-CAB8-6EBC-B8BC-88398F044B50}"/>
              </a:ext>
            </a:extLst>
          </p:cNvPr>
          <p:cNvPicPr>
            <a:picLocks noChangeAspect="1"/>
          </p:cNvPicPr>
          <p:nvPr/>
        </p:nvPicPr>
        <p:blipFill>
          <a:blip r:embed="rId6"/>
          <a:stretch>
            <a:fillRect/>
          </a:stretch>
        </p:blipFill>
        <p:spPr>
          <a:xfrm>
            <a:off x="681972" y="3418341"/>
            <a:ext cx="5085335" cy="403751"/>
          </a:xfrm>
          <a:prstGeom prst="rect">
            <a:avLst/>
          </a:prstGeom>
        </p:spPr>
      </p:pic>
    </p:spTree>
    <p:extLst>
      <p:ext uri="{BB962C8B-B14F-4D97-AF65-F5344CB8AC3E}">
        <p14:creationId xmlns:p14="http://schemas.microsoft.com/office/powerpoint/2010/main" val="392282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DB676-51CB-7870-73DB-06AFDB5FCB3A}"/>
              </a:ext>
            </a:extLst>
          </p:cNvPr>
          <p:cNvSpPr txBox="1"/>
          <p:nvPr/>
        </p:nvSpPr>
        <p:spPr>
          <a:xfrm>
            <a:off x="5081286" y="312516"/>
            <a:ext cx="6643868" cy="369332"/>
          </a:xfrm>
          <a:prstGeom prst="rect">
            <a:avLst/>
          </a:prstGeom>
          <a:noFill/>
        </p:spPr>
        <p:txBody>
          <a:bodyPr wrap="square" rtlCol="0">
            <a:spAutoFit/>
          </a:bodyPr>
          <a:lstStyle/>
          <a:p>
            <a:r>
              <a:rPr lang="en-US" dirty="0"/>
              <a:t>QC examples</a:t>
            </a:r>
          </a:p>
        </p:txBody>
      </p:sp>
      <p:pic>
        <p:nvPicPr>
          <p:cNvPr id="3" name="Picture 2">
            <a:extLst>
              <a:ext uri="{FF2B5EF4-FFF2-40B4-BE49-F238E27FC236}">
                <a16:creationId xmlns:a16="http://schemas.microsoft.com/office/drawing/2014/main" id="{4B319C5B-3B77-3B6F-A859-5FEE2A0ABC80}"/>
              </a:ext>
            </a:extLst>
          </p:cNvPr>
          <p:cNvPicPr>
            <a:picLocks noChangeAspect="1"/>
          </p:cNvPicPr>
          <p:nvPr/>
        </p:nvPicPr>
        <p:blipFill>
          <a:blip r:embed="rId2"/>
          <a:stretch>
            <a:fillRect/>
          </a:stretch>
        </p:blipFill>
        <p:spPr>
          <a:xfrm>
            <a:off x="5929352" y="1623044"/>
            <a:ext cx="5691630" cy="3377220"/>
          </a:xfrm>
          <a:prstGeom prst="rect">
            <a:avLst/>
          </a:prstGeom>
        </p:spPr>
      </p:pic>
      <p:pic>
        <p:nvPicPr>
          <p:cNvPr id="5" name="Picture 4">
            <a:extLst>
              <a:ext uri="{FF2B5EF4-FFF2-40B4-BE49-F238E27FC236}">
                <a16:creationId xmlns:a16="http://schemas.microsoft.com/office/drawing/2014/main" id="{0C4F4592-B190-74C4-8502-687D32F7027F}"/>
              </a:ext>
            </a:extLst>
          </p:cNvPr>
          <p:cNvPicPr>
            <a:picLocks noChangeAspect="1"/>
          </p:cNvPicPr>
          <p:nvPr/>
        </p:nvPicPr>
        <p:blipFill>
          <a:blip r:embed="rId3"/>
          <a:stretch>
            <a:fillRect/>
          </a:stretch>
        </p:blipFill>
        <p:spPr>
          <a:xfrm>
            <a:off x="791500" y="1602788"/>
            <a:ext cx="3340100" cy="317500"/>
          </a:xfrm>
          <a:prstGeom prst="rect">
            <a:avLst/>
          </a:prstGeom>
        </p:spPr>
      </p:pic>
      <p:pic>
        <p:nvPicPr>
          <p:cNvPr id="7" name="Picture 6">
            <a:extLst>
              <a:ext uri="{FF2B5EF4-FFF2-40B4-BE49-F238E27FC236}">
                <a16:creationId xmlns:a16="http://schemas.microsoft.com/office/drawing/2014/main" id="{5C62B1D6-71E1-3CF1-8D3C-25FE50F092C8}"/>
              </a:ext>
            </a:extLst>
          </p:cNvPr>
          <p:cNvPicPr>
            <a:picLocks noChangeAspect="1"/>
          </p:cNvPicPr>
          <p:nvPr/>
        </p:nvPicPr>
        <p:blipFill>
          <a:blip r:embed="rId4"/>
          <a:stretch>
            <a:fillRect/>
          </a:stretch>
        </p:blipFill>
        <p:spPr>
          <a:xfrm>
            <a:off x="785150" y="2108682"/>
            <a:ext cx="1676400" cy="279400"/>
          </a:xfrm>
          <a:prstGeom prst="rect">
            <a:avLst/>
          </a:prstGeom>
        </p:spPr>
      </p:pic>
      <p:pic>
        <p:nvPicPr>
          <p:cNvPr id="8" name="Picture 7">
            <a:extLst>
              <a:ext uri="{FF2B5EF4-FFF2-40B4-BE49-F238E27FC236}">
                <a16:creationId xmlns:a16="http://schemas.microsoft.com/office/drawing/2014/main" id="{3C332056-536D-DF76-BFCD-1453F117333E}"/>
              </a:ext>
            </a:extLst>
          </p:cNvPr>
          <p:cNvPicPr>
            <a:picLocks noChangeAspect="1"/>
          </p:cNvPicPr>
          <p:nvPr/>
        </p:nvPicPr>
        <p:blipFill>
          <a:blip r:embed="rId5"/>
          <a:stretch>
            <a:fillRect/>
          </a:stretch>
        </p:blipFill>
        <p:spPr>
          <a:xfrm>
            <a:off x="791500" y="2576476"/>
            <a:ext cx="1892300" cy="495300"/>
          </a:xfrm>
          <a:prstGeom prst="rect">
            <a:avLst/>
          </a:prstGeom>
        </p:spPr>
      </p:pic>
      <p:pic>
        <p:nvPicPr>
          <p:cNvPr id="9" name="Picture 8">
            <a:extLst>
              <a:ext uri="{FF2B5EF4-FFF2-40B4-BE49-F238E27FC236}">
                <a16:creationId xmlns:a16="http://schemas.microsoft.com/office/drawing/2014/main" id="{2833D899-CAB8-6EBC-B8BC-88398F044B50}"/>
              </a:ext>
            </a:extLst>
          </p:cNvPr>
          <p:cNvPicPr>
            <a:picLocks noChangeAspect="1"/>
          </p:cNvPicPr>
          <p:nvPr/>
        </p:nvPicPr>
        <p:blipFill>
          <a:blip r:embed="rId6"/>
          <a:stretch>
            <a:fillRect/>
          </a:stretch>
        </p:blipFill>
        <p:spPr>
          <a:xfrm>
            <a:off x="681972" y="3418341"/>
            <a:ext cx="5085335" cy="403751"/>
          </a:xfrm>
          <a:prstGeom prst="rect">
            <a:avLst/>
          </a:prstGeom>
        </p:spPr>
      </p:pic>
      <p:sp>
        <p:nvSpPr>
          <p:cNvPr id="4" name="TextBox 3">
            <a:extLst>
              <a:ext uri="{FF2B5EF4-FFF2-40B4-BE49-F238E27FC236}">
                <a16:creationId xmlns:a16="http://schemas.microsoft.com/office/drawing/2014/main" id="{7FCC5D0D-AA50-DF6B-E1E1-65B1E66D5711}"/>
              </a:ext>
            </a:extLst>
          </p:cNvPr>
          <p:cNvSpPr txBox="1"/>
          <p:nvPr/>
        </p:nvSpPr>
        <p:spPr>
          <a:xfrm>
            <a:off x="681972" y="3983991"/>
            <a:ext cx="4630808" cy="369332"/>
          </a:xfrm>
          <a:prstGeom prst="rect">
            <a:avLst/>
          </a:prstGeom>
          <a:noFill/>
        </p:spPr>
        <p:txBody>
          <a:bodyPr wrap="square" rtlCol="0">
            <a:spAutoFit/>
          </a:bodyPr>
          <a:lstStyle/>
          <a:p>
            <a:r>
              <a:rPr lang="en-US" dirty="0">
                <a:solidFill>
                  <a:srgbClr val="C00000"/>
                </a:solidFill>
              </a:rPr>
              <a:t>Clustering is OK, but not perfect</a:t>
            </a:r>
          </a:p>
        </p:txBody>
      </p:sp>
    </p:spTree>
    <p:extLst>
      <p:ext uri="{BB962C8B-B14F-4D97-AF65-F5344CB8AC3E}">
        <p14:creationId xmlns:p14="http://schemas.microsoft.com/office/powerpoint/2010/main" val="13719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DB676-51CB-7870-73DB-06AFDB5FCB3A}"/>
              </a:ext>
            </a:extLst>
          </p:cNvPr>
          <p:cNvSpPr txBox="1"/>
          <p:nvPr/>
        </p:nvSpPr>
        <p:spPr>
          <a:xfrm>
            <a:off x="5081286" y="312516"/>
            <a:ext cx="6643868" cy="369332"/>
          </a:xfrm>
          <a:prstGeom prst="rect">
            <a:avLst/>
          </a:prstGeom>
          <a:noFill/>
        </p:spPr>
        <p:txBody>
          <a:bodyPr wrap="square" rtlCol="0">
            <a:spAutoFit/>
          </a:bodyPr>
          <a:lstStyle/>
          <a:p>
            <a:r>
              <a:rPr lang="en-US" dirty="0"/>
              <a:t>QC examples</a:t>
            </a:r>
          </a:p>
        </p:txBody>
      </p:sp>
      <p:pic>
        <p:nvPicPr>
          <p:cNvPr id="3" name="Picture 2">
            <a:extLst>
              <a:ext uri="{FF2B5EF4-FFF2-40B4-BE49-F238E27FC236}">
                <a16:creationId xmlns:a16="http://schemas.microsoft.com/office/drawing/2014/main" id="{4B319C5B-3B77-3B6F-A859-5FEE2A0ABC80}"/>
              </a:ext>
            </a:extLst>
          </p:cNvPr>
          <p:cNvPicPr>
            <a:picLocks noChangeAspect="1"/>
          </p:cNvPicPr>
          <p:nvPr/>
        </p:nvPicPr>
        <p:blipFill>
          <a:blip r:embed="rId2"/>
          <a:stretch>
            <a:fillRect/>
          </a:stretch>
        </p:blipFill>
        <p:spPr>
          <a:xfrm>
            <a:off x="5929352" y="1623044"/>
            <a:ext cx="5691630" cy="3377220"/>
          </a:xfrm>
          <a:prstGeom prst="rect">
            <a:avLst/>
          </a:prstGeom>
        </p:spPr>
      </p:pic>
      <p:pic>
        <p:nvPicPr>
          <p:cNvPr id="5" name="Picture 4">
            <a:extLst>
              <a:ext uri="{FF2B5EF4-FFF2-40B4-BE49-F238E27FC236}">
                <a16:creationId xmlns:a16="http://schemas.microsoft.com/office/drawing/2014/main" id="{0C4F4592-B190-74C4-8502-687D32F7027F}"/>
              </a:ext>
            </a:extLst>
          </p:cNvPr>
          <p:cNvPicPr>
            <a:picLocks noChangeAspect="1"/>
          </p:cNvPicPr>
          <p:nvPr/>
        </p:nvPicPr>
        <p:blipFill>
          <a:blip r:embed="rId3"/>
          <a:stretch>
            <a:fillRect/>
          </a:stretch>
        </p:blipFill>
        <p:spPr>
          <a:xfrm>
            <a:off x="791500" y="1602788"/>
            <a:ext cx="3340100" cy="317500"/>
          </a:xfrm>
          <a:prstGeom prst="rect">
            <a:avLst/>
          </a:prstGeom>
        </p:spPr>
      </p:pic>
      <p:pic>
        <p:nvPicPr>
          <p:cNvPr id="7" name="Picture 6">
            <a:extLst>
              <a:ext uri="{FF2B5EF4-FFF2-40B4-BE49-F238E27FC236}">
                <a16:creationId xmlns:a16="http://schemas.microsoft.com/office/drawing/2014/main" id="{5C62B1D6-71E1-3CF1-8D3C-25FE50F092C8}"/>
              </a:ext>
            </a:extLst>
          </p:cNvPr>
          <p:cNvPicPr>
            <a:picLocks noChangeAspect="1"/>
          </p:cNvPicPr>
          <p:nvPr/>
        </p:nvPicPr>
        <p:blipFill>
          <a:blip r:embed="rId4"/>
          <a:stretch>
            <a:fillRect/>
          </a:stretch>
        </p:blipFill>
        <p:spPr>
          <a:xfrm>
            <a:off x="785150" y="2108682"/>
            <a:ext cx="1676400" cy="279400"/>
          </a:xfrm>
          <a:prstGeom prst="rect">
            <a:avLst/>
          </a:prstGeom>
        </p:spPr>
      </p:pic>
      <p:pic>
        <p:nvPicPr>
          <p:cNvPr id="8" name="Picture 7">
            <a:extLst>
              <a:ext uri="{FF2B5EF4-FFF2-40B4-BE49-F238E27FC236}">
                <a16:creationId xmlns:a16="http://schemas.microsoft.com/office/drawing/2014/main" id="{3C332056-536D-DF76-BFCD-1453F117333E}"/>
              </a:ext>
            </a:extLst>
          </p:cNvPr>
          <p:cNvPicPr>
            <a:picLocks noChangeAspect="1"/>
          </p:cNvPicPr>
          <p:nvPr/>
        </p:nvPicPr>
        <p:blipFill>
          <a:blip r:embed="rId5"/>
          <a:stretch>
            <a:fillRect/>
          </a:stretch>
        </p:blipFill>
        <p:spPr>
          <a:xfrm>
            <a:off x="791500" y="2576476"/>
            <a:ext cx="1892300" cy="495300"/>
          </a:xfrm>
          <a:prstGeom prst="rect">
            <a:avLst/>
          </a:prstGeom>
        </p:spPr>
      </p:pic>
      <p:pic>
        <p:nvPicPr>
          <p:cNvPr id="9" name="Picture 8">
            <a:extLst>
              <a:ext uri="{FF2B5EF4-FFF2-40B4-BE49-F238E27FC236}">
                <a16:creationId xmlns:a16="http://schemas.microsoft.com/office/drawing/2014/main" id="{2833D899-CAB8-6EBC-B8BC-88398F044B50}"/>
              </a:ext>
            </a:extLst>
          </p:cNvPr>
          <p:cNvPicPr>
            <a:picLocks noChangeAspect="1"/>
          </p:cNvPicPr>
          <p:nvPr/>
        </p:nvPicPr>
        <p:blipFill>
          <a:blip r:embed="rId6"/>
          <a:stretch>
            <a:fillRect/>
          </a:stretch>
        </p:blipFill>
        <p:spPr>
          <a:xfrm>
            <a:off x="681972" y="3418341"/>
            <a:ext cx="5085335" cy="403751"/>
          </a:xfrm>
          <a:prstGeom prst="rect">
            <a:avLst/>
          </a:prstGeom>
        </p:spPr>
      </p:pic>
      <p:sp>
        <p:nvSpPr>
          <p:cNvPr id="4" name="TextBox 3">
            <a:extLst>
              <a:ext uri="{FF2B5EF4-FFF2-40B4-BE49-F238E27FC236}">
                <a16:creationId xmlns:a16="http://schemas.microsoft.com/office/drawing/2014/main" id="{7FCC5D0D-AA50-DF6B-E1E1-65B1E66D5711}"/>
              </a:ext>
            </a:extLst>
          </p:cNvPr>
          <p:cNvSpPr txBox="1"/>
          <p:nvPr/>
        </p:nvSpPr>
        <p:spPr>
          <a:xfrm>
            <a:off x="681972" y="3983991"/>
            <a:ext cx="4630808" cy="369332"/>
          </a:xfrm>
          <a:prstGeom prst="rect">
            <a:avLst/>
          </a:prstGeom>
          <a:noFill/>
        </p:spPr>
        <p:txBody>
          <a:bodyPr wrap="square" rtlCol="0">
            <a:spAutoFit/>
          </a:bodyPr>
          <a:lstStyle/>
          <a:p>
            <a:r>
              <a:rPr lang="en-US" dirty="0">
                <a:solidFill>
                  <a:srgbClr val="C00000"/>
                </a:solidFill>
              </a:rPr>
              <a:t>Clustering is OK, but not perfect</a:t>
            </a:r>
          </a:p>
        </p:txBody>
      </p:sp>
      <p:pic>
        <p:nvPicPr>
          <p:cNvPr id="6" name="Picture 5">
            <a:extLst>
              <a:ext uri="{FF2B5EF4-FFF2-40B4-BE49-F238E27FC236}">
                <a16:creationId xmlns:a16="http://schemas.microsoft.com/office/drawing/2014/main" id="{EFCCD099-DF1B-2445-857F-F5FFB32F12A3}"/>
              </a:ext>
            </a:extLst>
          </p:cNvPr>
          <p:cNvPicPr>
            <a:picLocks noChangeAspect="1"/>
          </p:cNvPicPr>
          <p:nvPr/>
        </p:nvPicPr>
        <p:blipFill>
          <a:blip r:embed="rId7"/>
          <a:stretch>
            <a:fillRect/>
          </a:stretch>
        </p:blipFill>
        <p:spPr>
          <a:xfrm>
            <a:off x="791500" y="4322651"/>
            <a:ext cx="3120743" cy="2407670"/>
          </a:xfrm>
          <a:prstGeom prst="rect">
            <a:avLst/>
          </a:prstGeom>
        </p:spPr>
      </p:pic>
    </p:spTree>
    <p:extLst>
      <p:ext uri="{BB962C8B-B14F-4D97-AF65-F5344CB8AC3E}">
        <p14:creationId xmlns:p14="http://schemas.microsoft.com/office/powerpoint/2010/main" val="366046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E0260B-538E-A5D9-0B9D-88F4A09F38CF}"/>
              </a:ext>
            </a:extLst>
          </p:cNvPr>
          <p:cNvPicPr>
            <a:picLocks noChangeAspect="1"/>
          </p:cNvPicPr>
          <p:nvPr/>
        </p:nvPicPr>
        <p:blipFill>
          <a:blip r:embed="rId2"/>
          <a:stretch>
            <a:fillRect/>
          </a:stretch>
        </p:blipFill>
        <p:spPr>
          <a:xfrm>
            <a:off x="2864090" y="1426614"/>
            <a:ext cx="6546127" cy="4079640"/>
          </a:xfrm>
          <a:prstGeom prst="rect">
            <a:avLst/>
          </a:prstGeom>
        </p:spPr>
      </p:pic>
      <p:sp>
        <p:nvSpPr>
          <p:cNvPr id="3" name="TextBox 2">
            <a:extLst>
              <a:ext uri="{FF2B5EF4-FFF2-40B4-BE49-F238E27FC236}">
                <a16:creationId xmlns:a16="http://schemas.microsoft.com/office/drawing/2014/main" id="{7BBB76EF-6729-ABCB-3D26-26C46C073EA3}"/>
              </a:ext>
            </a:extLst>
          </p:cNvPr>
          <p:cNvSpPr txBox="1"/>
          <p:nvPr/>
        </p:nvSpPr>
        <p:spPr>
          <a:xfrm>
            <a:off x="3020992" y="335666"/>
            <a:ext cx="6539697" cy="369332"/>
          </a:xfrm>
          <a:prstGeom prst="rect">
            <a:avLst/>
          </a:prstGeom>
          <a:noFill/>
        </p:spPr>
        <p:txBody>
          <a:bodyPr wrap="square" rtlCol="0">
            <a:spAutoFit/>
          </a:bodyPr>
          <a:lstStyle/>
          <a:p>
            <a:r>
              <a:rPr lang="en-US" dirty="0"/>
              <a:t>Data from the PCA plot can be returned </a:t>
            </a:r>
          </a:p>
        </p:txBody>
      </p:sp>
    </p:spTree>
    <p:extLst>
      <p:ext uri="{BB962C8B-B14F-4D97-AF65-F5344CB8AC3E}">
        <p14:creationId xmlns:p14="http://schemas.microsoft.com/office/powerpoint/2010/main" val="2184961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50231C-196B-ABB0-D979-361D3BCDE31D}"/>
              </a:ext>
            </a:extLst>
          </p:cNvPr>
          <p:cNvPicPr>
            <a:picLocks noChangeAspect="1"/>
          </p:cNvPicPr>
          <p:nvPr/>
        </p:nvPicPr>
        <p:blipFill>
          <a:blip r:embed="rId2"/>
          <a:stretch>
            <a:fillRect/>
          </a:stretch>
        </p:blipFill>
        <p:spPr>
          <a:xfrm>
            <a:off x="6096001" y="1884342"/>
            <a:ext cx="5227964" cy="4105865"/>
          </a:xfrm>
          <a:prstGeom prst="rect">
            <a:avLst/>
          </a:prstGeom>
        </p:spPr>
      </p:pic>
      <p:pic>
        <p:nvPicPr>
          <p:cNvPr id="3" name="Picture 2">
            <a:extLst>
              <a:ext uri="{FF2B5EF4-FFF2-40B4-BE49-F238E27FC236}">
                <a16:creationId xmlns:a16="http://schemas.microsoft.com/office/drawing/2014/main" id="{D389A2F3-C828-40D2-C957-D5B8FB975B70}"/>
              </a:ext>
            </a:extLst>
          </p:cNvPr>
          <p:cNvPicPr>
            <a:picLocks noChangeAspect="1"/>
          </p:cNvPicPr>
          <p:nvPr/>
        </p:nvPicPr>
        <p:blipFill>
          <a:blip r:embed="rId3"/>
          <a:stretch>
            <a:fillRect/>
          </a:stretch>
        </p:blipFill>
        <p:spPr>
          <a:xfrm>
            <a:off x="354073" y="619326"/>
            <a:ext cx="9817100" cy="952500"/>
          </a:xfrm>
          <a:prstGeom prst="rect">
            <a:avLst/>
          </a:prstGeom>
        </p:spPr>
      </p:pic>
      <p:sp>
        <p:nvSpPr>
          <p:cNvPr id="4" name="TextBox 3">
            <a:extLst>
              <a:ext uri="{FF2B5EF4-FFF2-40B4-BE49-F238E27FC236}">
                <a16:creationId xmlns:a16="http://schemas.microsoft.com/office/drawing/2014/main" id="{1FC25657-47C6-C21E-9A04-2B6AC00C2F3B}"/>
              </a:ext>
            </a:extLst>
          </p:cNvPr>
          <p:cNvSpPr txBox="1"/>
          <p:nvPr/>
        </p:nvSpPr>
        <p:spPr>
          <a:xfrm>
            <a:off x="810228" y="2558005"/>
            <a:ext cx="4907666" cy="646331"/>
          </a:xfrm>
          <a:prstGeom prst="rect">
            <a:avLst/>
          </a:prstGeom>
          <a:noFill/>
        </p:spPr>
        <p:txBody>
          <a:bodyPr wrap="square" rtlCol="0">
            <a:spAutoFit/>
          </a:bodyPr>
          <a:lstStyle/>
          <a:p>
            <a:r>
              <a:rPr lang="en-US" dirty="0">
                <a:solidFill>
                  <a:srgbClr val="C00000"/>
                </a:solidFill>
              </a:rPr>
              <a:t>Some replicates always cluster together</a:t>
            </a:r>
          </a:p>
          <a:p>
            <a:r>
              <a:rPr lang="en-US" dirty="0">
                <a:solidFill>
                  <a:srgbClr val="C00000"/>
                </a:solidFill>
              </a:rPr>
              <a:t>Evidence of a batch effect</a:t>
            </a:r>
          </a:p>
        </p:txBody>
      </p:sp>
    </p:spTree>
    <p:extLst>
      <p:ext uri="{BB962C8B-B14F-4D97-AF65-F5344CB8AC3E}">
        <p14:creationId xmlns:p14="http://schemas.microsoft.com/office/powerpoint/2010/main" val="119540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EF524-0220-2B80-3785-075822BCBE91}"/>
              </a:ext>
            </a:extLst>
          </p:cNvPr>
          <p:cNvSpPr txBox="1"/>
          <p:nvPr/>
        </p:nvSpPr>
        <p:spPr>
          <a:xfrm>
            <a:off x="4141694" y="2541494"/>
            <a:ext cx="2122632" cy="369332"/>
          </a:xfrm>
          <a:prstGeom prst="rect">
            <a:avLst/>
          </a:prstGeom>
          <a:noFill/>
        </p:spPr>
        <p:txBody>
          <a:bodyPr wrap="none" rtlCol="0">
            <a:spAutoFit/>
          </a:bodyPr>
          <a:lstStyle/>
          <a:p>
            <a:r>
              <a:rPr lang="en-US" dirty="0"/>
              <a:t>Code for </a:t>
            </a:r>
            <a:r>
              <a:rPr lang="en-US" dirty="0" err="1"/>
              <a:t>deseq_qc.R</a:t>
            </a:r>
            <a:endParaRPr lang="en-US" dirty="0"/>
          </a:p>
        </p:txBody>
      </p:sp>
    </p:spTree>
    <p:extLst>
      <p:ext uri="{BB962C8B-B14F-4D97-AF65-F5344CB8AC3E}">
        <p14:creationId xmlns:p14="http://schemas.microsoft.com/office/powerpoint/2010/main" val="362546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F81C6B-B4C9-D00A-6D0E-477E6D31DC90}"/>
              </a:ext>
            </a:extLst>
          </p:cNvPr>
          <p:cNvSpPr txBox="1"/>
          <p:nvPr/>
        </p:nvSpPr>
        <p:spPr>
          <a:xfrm>
            <a:off x="4598894" y="887506"/>
            <a:ext cx="6770595" cy="369332"/>
          </a:xfrm>
          <a:prstGeom prst="rect">
            <a:avLst/>
          </a:prstGeom>
          <a:noFill/>
        </p:spPr>
        <p:txBody>
          <a:bodyPr wrap="square" rtlCol="0">
            <a:spAutoFit/>
          </a:bodyPr>
          <a:lstStyle/>
          <a:p>
            <a:r>
              <a:rPr lang="en-US" dirty="0"/>
              <a:t>How to deal with batch effects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Data sets to illustrate"/>
          <p:cNvSpPr txBox="1"/>
          <p:nvPr/>
        </p:nvSpPr>
        <p:spPr>
          <a:xfrm>
            <a:off x="4515536" y="242884"/>
            <a:ext cx="276453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Data sets to illustrate</a:t>
            </a:r>
          </a:p>
        </p:txBody>
      </p:sp>
      <p:sp>
        <p:nvSpPr>
          <p:cNvPr id="652" name="GSE102560 - shRNA KD of SWI/SNF subunits…"/>
          <p:cNvSpPr txBox="1"/>
          <p:nvPr/>
        </p:nvSpPr>
        <p:spPr>
          <a:xfrm>
            <a:off x="4492295" y="809413"/>
            <a:ext cx="513435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GSE102560 - shRNA KD of SWI/SNF subunits</a:t>
            </a:r>
            <a:r>
              <a:rPr lang="en-US" dirty="0"/>
              <a:t> in human</a:t>
            </a:r>
          </a:p>
          <a:p>
            <a:r>
              <a:rPr lang="en-US" dirty="0"/>
              <a:t>data/GSE102560.Rda</a:t>
            </a:r>
            <a:endParaRPr dirty="0"/>
          </a:p>
        </p:txBody>
      </p:sp>
      <p:sp>
        <p:nvSpPr>
          <p:cNvPr id="653" name="4 Groups - NS, Brg1, Brm, Double"/>
          <p:cNvSpPr txBox="1"/>
          <p:nvPr/>
        </p:nvSpPr>
        <p:spPr>
          <a:xfrm>
            <a:off x="4515536" y="1500640"/>
            <a:ext cx="3089692"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600" dirty="0"/>
              <a:t>4 Groups - NS, Brg1, </a:t>
            </a:r>
            <a:r>
              <a:rPr sz="1600" dirty="0" err="1"/>
              <a:t>Brm</a:t>
            </a:r>
            <a:r>
              <a:rPr sz="1600" dirty="0"/>
              <a:t>, Double</a:t>
            </a:r>
            <a:r>
              <a:rPr lang="en-US" sz="1600" dirty="0"/>
              <a:t> KO</a:t>
            </a:r>
            <a:endParaRPr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475900"/>
            <a:ext cx="2217145"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1400" dirty="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dirty="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C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dirty="0"/>
              <a:t>Full annotated methods in </a:t>
            </a:r>
            <a:r>
              <a:rPr sz="2400" dirty="0" err="1"/>
              <a:t>salmon_DE.R</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Batch effects"/>
          <p:cNvSpPr txBox="1"/>
          <p:nvPr/>
        </p:nvSpPr>
        <p:spPr>
          <a:xfrm>
            <a:off x="4860249" y="105928"/>
            <a:ext cx="16974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Batch effects</a:t>
            </a:r>
          </a:p>
        </p:txBody>
      </p:sp>
      <p:graphicFrame>
        <p:nvGraphicFramePr>
          <p:cNvPr id="660" name="Table"/>
          <p:cNvGraphicFramePr/>
          <p:nvPr/>
        </p:nvGraphicFramePr>
        <p:xfrm>
          <a:off x="1244084" y="1487962"/>
          <a:ext cx="3181377" cy="3054840"/>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Batch effects"/>
          <p:cNvSpPr txBox="1"/>
          <p:nvPr/>
        </p:nvSpPr>
        <p:spPr>
          <a:xfrm>
            <a:off x="4860249" y="105928"/>
            <a:ext cx="16974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Batch effects</a:t>
            </a:r>
          </a:p>
        </p:txBody>
      </p:sp>
      <p:graphicFrame>
        <p:nvGraphicFramePr>
          <p:cNvPr id="665" name="Table"/>
          <p:cNvGraphicFramePr/>
          <p:nvPr/>
        </p:nvGraphicFramePr>
        <p:xfrm>
          <a:off x="1244084" y="1487962"/>
          <a:ext cx="3181377" cy="3054840"/>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graphicFrame>
        <p:nvGraphicFramePr>
          <p:cNvPr id="666" name="Table"/>
          <p:cNvGraphicFramePr/>
          <p:nvPr/>
        </p:nvGraphicFramePr>
        <p:xfrm>
          <a:off x="6646907" y="1487962"/>
          <a:ext cx="3181377" cy="3054840"/>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
        <p:nvSpPr>
          <p:cNvPr id="667" name="X"/>
          <p:cNvSpPr txBox="1"/>
          <p:nvPr/>
        </p:nvSpPr>
        <p:spPr>
          <a:xfrm>
            <a:off x="1112018" y="-88029"/>
            <a:ext cx="2877391" cy="620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80000" b="1">
                <a:solidFill>
                  <a:schemeClr val="accent5">
                    <a:lumOff val="-29866"/>
                  </a:schemeClr>
                </a:solidFill>
              </a:defRPr>
            </a:lvl1pPr>
          </a:lstStyle>
          <a:p>
            <a:r>
              <a:rPr sz="40000"/>
              <a:t>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D658-0ACA-7DED-0954-D27401681C5A}"/>
              </a:ext>
            </a:extLst>
          </p:cNvPr>
          <p:cNvPicPr>
            <a:picLocks noChangeAspect="1"/>
          </p:cNvPicPr>
          <p:nvPr/>
        </p:nvPicPr>
        <p:blipFill>
          <a:blip r:embed="rId2"/>
          <a:stretch>
            <a:fillRect/>
          </a:stretch>
        </p:blipFill>
        <p:spPr>
          <a:xfrm>
            <a:off x="2209800" y="437783"/>
            <a:ext cx="7772400" cy="1545115"/>
          </a:xfrm>
          <a:prstGeom prst="rect">
            <a:avLst/>
          </a:prstGeom>
        </p:spPr>
      </p:pic>
      <p:pic>
        <p:nvPicPr>
          <p:cNvPr id="4" name="Picture 3">
            <a:extLst>
              <a:ext uri="{FF2B5EF4-FFF2-40B4-BE49-F238E27FC236}">
                <a16:creationId xmlns:a16="http://schemas.microsoft.com/office/drawing/2014/main" id="{C15E4B71-3125-A80D-111A-181FBDEEDCBF}"/>
              </a:ext>
            </a:extLst>
          </p:cNvPr>
          <p:cNvPicPr>
            <a:picLocks noChangeAspect="1"/>
          </p:cNvPicPr>
          <p:nvPr/>
        </p:nvPicPr>
        <p:blipFill>
          <a:blip r:embed="rId3"/>
          <a:stretch>
            <a:fillRect/>
          </a:stretch>
        </p:blipFill>
        <p:spPr>
          <a:xfrm>
            <a:off x="2209800" y="2505079"/>
            <a:ext cx="7772400" cy="28294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PC Plot including batch and condition"/>
          <p:cNvSpPr txBox="1"/>
          <p:nvPr/>
        </p:nvSpPr>
        <p:spPr>
          <a:xfrm>
            <a:off x="3327578" y="283038"/>
            <a:ext cx="479900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PC Plot including batch and condition</a:t>
            </a:r>
          </a:p>
        </p:txBody>
      </p:sp>
      <p:pic>
        <p:nvPicPr>
          <p:cNvPr id="3" name="Picture 2">
            <a:extLst>
              <a:ext uri="{FF2B5EF4-FFF2-40B4-BE49-F238E27FC236}">
                <a16:creationId xmlns:a16="http://schemas.microsoft.com/office/drawing/2014/main" id="{9CBA0EF4-FB1F-31A3-8366-11E1B1850475}"/>
              </a:ext>
            </a:extLst>
          </p:cNvPr>
          <p:cNvPicPr>
            <a:picLocks noChangeAspect="1"/>
          </p:cNvPicPr>
          <p:nvPr/>
        </p:nvPicPr>
        <p:blipFill>
          <a:blip r:embed="rId3"/>
          <a:stretch>
            <a:fillRect/>
          </a:stretch>
        </p:blipFill>
        <p:spPr>
          <a:xfrm>
            <a:off x="737347" y="1035423"/>
            <a:ext cx="5638801" cy="1990165"/>
          </a:xfrm>
          <a:prstGeom prst="rect">
            <a:avLst/>
          </a:prstGeom>
        </p:spPr>
      </p:pic>
      <p:pic>
        <p:nvPicPr>
          <p:cNvPr id="4" name="Picture 3">
            <a:extLst>
              <a:ext uri="{FF2B5EF4-FFF2-40B4-BE49-F238E27FC236}">
                <a16:creationId xmlns:a16="http://schemas.microsoft.com/office/drawing/2014/main" id="{EBC98F6B-588C-3417-801F-BC246186B674}"/>
              </a:ext>
            </a:extLst>
          </p:cNvPr>
          <p:cNvPicPr>
            <a:picLocks noChangeAspect="1"/>
          </p:cNvPicPr>
          <p:nvPr/>
        </p:nvPicPr>
        <p:blipFill>
          <a:blip r:embed="rId4"/>
          <a:stretch>
            <a:fillRect/>
          </a:stretch>
        </p:blipFill>
        <p:spPr>
          <a:xfrm>
            <a:off x="6312625" y="2030505"/>
            <a:ext cx="5553306" cy="38929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sp>
        <p:nvSpPr>
          <p:cNvPr id="680" name="Strong difference between replicates…"/>
          <p:cNvSpPr txBox="1"/>
          <p:nvPr/>
        </p:nvSpPr>
        <p:spPr>
          <a:xfrm>
            <a:off x="1964610" y="1450856"/>
            <a:ext cx="18242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Strong difference between replicates</a:t>
            </a:r>
          </a:p>
          <a:p>
            <a:r>
              <a:rPr sz="900" dirty="0"/>
              <a:t>But no difference between conditions</a:t>
            </a:r>
          </a:p>
        </p:txBody>
      </p:sp>
      <p:sp>
        <p:nvSpPr>
          <p:cNvPr id="681" name="MT1G"/>
          <p:cNvSpPr txBox="1"/>
          <p:nvPr/>
        </p:nvSpPr>
        <p:spPr>
          <a:xfrm>
            <a:off x="3019428" y="5135906"/>
            <a:ext cx="3366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MT1G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pic>
        <p:nvPicPr>
          <p:cNvPr id="684" name="Image" descr="Image"/>
          <p:cNvPicPr>
            <a:picLocks noChangeAspect="1"/>
          </p:cNvPicPr>
          <p:nvPr/>
        </p:nvPicPr>
        <p:blipFill>
          <a:blip r:embed="rId3"/>
          <a:stretch>
            <a:fillRect/>
          </a:stretch>
        </p:blipFill>
        <p:spPr>
          <a:xfrm>
            <a:off x="6842844" y="1675869"/>
            <a:ext cx="3565337" cy="3305364"/>
          </a:xfrm>
          <a:prstGeom prst="rect">
            <a:avLst/>
          </a:prstGeom>
          <a:ln w="12700">
            <a:miter lim="400000"/>
          </a:ln>
        </p:spPr>
      </p:pic>
      <p:sp>
        <p:nvSpPr>
          <p:cNvPr id="685"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6" name="Strong difference between replicates…"/>
          <p:cNvSpPr txBox="1"/>
          <p:nvPr/>
        </p:nvSpPr>
        <p:spPr>
          <a:xfrm>
            <a:off x="7218590" y="1250314"/>
            <a:ext cx="17889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Still difference between groups</a:t>
            </a:r>
          </a:p>
        </p:txBody>
      </p:sp>
      <p:sp>
        <p:nvSpPr>
          <p:cNvPr id="687" name="CDC42EP2"/>
          <p:cNvSpPr txBox="1"/>
          <p:nvPr/>
        </p:nvSpPr>
        <p:spPr>
          <a:xfrm>
            <a:off x="8298663" y="5135906"/>
            <a:ext cx="53219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CDC42EP2</a:t>
            </a:r>
          </a:p>
        </p:txBody>
      </p:sp>
      <p:sp>
        <p:nvSpPr>
          <p:cNvPr id="688" name="MT1G"/>
          <p:cNvSpPr txBox="1"/>
          <p:nvPr/>
        </p:nvSpPr>
        <p:spPr>
          <a:xfrm>
            <a:off x="3019428" y="5135906"/>
            <a:ext cx="3366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MT1G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How to handle Batch Effects"/>
          <p:cNvSpPr txBox="1"/>
          <p:nvPr/>
        </p:nvSpPr>
        <p:spPr>
          <a:xfrm>
            <a:off x="3867563" y="283166"/>
            <a:ext cx="35466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How to handle Batch Effects</a:t>
            </a:r>
          </a:p>
        </p:txBody>
      </p:sp>
      <p:sp>
        <p:nvSpPr>
          <p:cNvPr id="691" name="The easy way - we know which samples came from which batches"/>
          <p:cNvSpPr txBox="1"/>
          <p:nvPr/>
        </p:nvSpPr>
        <p:spPr>
          <a:xfrm>
            <a:off x="911721" y="1480606"/>
            <a:ext cx="823225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2400" dirty="0"/>
              <a:t>The easy way - we know which samples came from which batches</a:t>
            </a:r>
          </a:p>
        </p:txBody>
      </p:sp>
      <p:sp>
        <p:nvSpPr>
          <p:cNvPr id="692" name="DESeqDataSet(counts, colData, design = ~ batch + condition)"/>
          <p:cNvSpPr txBox="1"/>
          <p:nvPr/>
        </p:nvSpPr>
        <p:spPr>
          <a:xfrm>
            <a:off x="911721" y="2355783"/>
            <a:ext cx="644856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1"/>
            </a:pPr>
            <a:r>
              <a:rPr sz="2000" dirty="0" err="1"/>
              <a:t>DESeqDataSet</a:t>
            </a:r>
            <a:r>
              <a:rPr sz="2000" dirty="0"/>
              <a:t>(counts, </a:t>
            </a:r>
            <a:r>
              <a:rPr sz="2000" dirty="0" err="1"/>
              <a:t>colData</a:t>
            </a:r>
            <a:r>
              <a:rPr sz="2000" dirty="0"/>
              <a:t>, design = ~ batch + condition)</a:t>
            </a:r>
          </a:p>
        </p:txBody>
      </p:sp>
      <p:sp>
        <p:nvSpPr>
          <p:cNvPr id="693" name="assay(vsd) &lt;- limma::removeBatchEffect(assay(vsd), batch = vsd$rep)"/>
          <p:cNvSpPr txBox="1"/>
          <p:nvPr/>
        </p:nvSpPr>
        <p:spPr>
          <a:xfrm>
            <a:off x="911721" y="3360194"/>
            <a:ext cx="735932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2000" dirty="0"/>
              <a:t>assay(</a:t>
            </a:r>
            <a:r>
              <a:rPr sz="2000" dirty="0" err="1"/>
              <a:t>vsd</a:t>
            </a:r>
            <a:r>
              <a:rPr sz="2000" dirty="0"/>
              <a:t>) &lt;- </a:t>
            </a:r>
            <a:r>
              <a:rPr sz="2000" dirty="0" err="1"/>
              <a:t>limma</a:t>
            </a:r>
            <a:r>
              <a:rPr sz="2000" dirty="0"/>
              <a:t>::</a:t>
            </a:r>
            <a:r>
              <a:rPr sz="2000" dirty="0" err="1"/>
              <a:t>removeBatchEffect</a:t>
            </a:r>
            <a:r>
              <a:rPr sz="2000" dirty="0"/>
              <a:t>(assay(</a:t>
            </a:r>
            <a:r>
              <a:rPr sz="2000" dirty="0" err="1"/>
              <a:t>vsd</a:t>
            </a:r>
            <a:r>
              <a:rPr sz="2000" dirty="0"/>
              <a:t>), batch = </a:t>
            </a:r>
            <a:r>
              <a:rPr sz="2000" dirty="0" err="1"/>
              <a:t>vsd$rep</a:t>
            </a:r>
            <a:r>
              <a:rPr sz="2000" dirty="0"/>
              <a:t>)</a:t>
            </a:r>
          </a:p>
        </p:txBody>
      </p:sp>
      <p:sp>
        <p:nvSpPr>
          <p:cNvPr id="694" name="For Differential expression analysis - account for them in the DESeq design formula - Does not change underlying data"/>
          <p:cNvSpPr txBox="1"/>
          <p:nvPr/>
        </p:nvSpPr>
        <p:spPr>
          <a:xfrm>
            <a:off x="911721" y="1876071"/>
            <a:ext cx="997696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b="1" dirty="0">
                <a:solidFill>
                  <a:schemeClr val="accent1">
                    <a:lumMod val="75000"/>
                  </a:schemeClr>
                </a:solidFill>
              </a:rPr>
              <a:t>Differential expression </a:t>
            </a:r>
            <a:r>
              <a:rPr dirty="0"/>
              <a:t>- </a:t>
            </a:r>
            <a:r>
              <a:rPr b="1" dirty="0"/>
              <a:t>account</a:t>
            </a:r>
            <a:r>
              <a:rPr dirty="0"/>
              <a:t> for them in the </a:t>
            </a:r>
            <a:r>
              <a:rPr dirty="0" err="1"/>
              <a:t>DESeq</a:t>
            </a:r>
            <a:r>
              <a:rPr dirty="0"/>
              <a:t> design formula - </a:t>
            </a:r>
            <a:r>
              <a:rPr dirty="0">
                <a:solidFill>
                  <a:srgbClr val="C00000"/>
                </a:solidFill>
              </a:rPr>
              <a:t>Does not change underlying data</a:t>
            </a:r>
          </a:p>
        </p:txBody>
      </p:sp>
      <p:sp>
        <p:nvSpPr>
          <p:cNvPr id="695" name="For visualizing - correct the matrix to remove the effect"/>
          <p:cNvSpPr txBox="1"/>
          <p:nvPr/>
        </p:nvSpPr>
        <p:spPr>
          <a:xfrm>
            <a:off x="877264" y="3027344"/>
            <a:ext cx="48355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lang="en-US" b="1" dirty="0">
                <a:solidFill>
                  <a:schemeClr val="accent1">
                    <a:lumMod val="75000"/>
                  </a:schemeClr>
                </a:solidFill>
              </a:rPr>
              <a:t>Visualizing</a:t>
            </a:r>
            <a:r>
              <a:rPr dirty="0"/>
              <a:t>- correct the matrix to </a:t>
            </a:r>
            <a:r>
              <a:rPr b="1" dirty="0"/>
              <a:t>remove</a:t>
            </a:r>
            <a:r>
              <a:rPr dirty="0"/>
              <a:t> the effect</a:t>
            </a:r>
          </a:p>
        </p:txBody>
      </p:sp>
      <p:sp>
        <p:nvSpPr>
          <p:cNvPr id="696" name="This alters the data in the variance stabilized matrix  based on the batch information in the replicate column of our design matrix"/>
          <p:cNvSpPr txBox="1"/>
          <p:nvPr/>
        </p:nvSpPr>
        <p:spPr>
          <a:xfrm>
            <a:off x="1536700" y="3876455"/>
            <a:ext cx="9855616"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r>
              <a:rPr dirty="0">
                <a:solidFill>
                  <a:srgbClr val="C00000"/>
                </a:solidFill>
              </a:rPr>
              <a:t>This alters the data </a:t>
            </a:r>
            <a:r>
              <a:rPr dirty="0"/>
              <a:t>in the variance stabilized matrix  based on the batch information in the replicate column of our design matrix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Image" descr="Image"/>
          <p:cNvPicPr>
            <a:picLocks noChangeAspect="1"/>
          </p:cNvPicPr>
          <p:nvPr/>
        </p:nvPicPr>
        <p:blipFill>
          <a:blip r:embed="rId3"/>
          <a:stretch>
            <a:fillRect/>
          </a:stretch>
        </p:blipFill>
        <p:spPr>
          <a:xfrm>
            <a:off x="6814305" y="1500393"/>
            <a:ext cx="4628657" cy="3857214"/>
          </a:xfrm>
          <a:prstGeom prst="rect">
            <a:avLst/>
          </a:prstGeom>
          <a:ln w="12700">
            <a:miter lim="400000"/>
          </a:ln>
        </p:spPr>
      </p:pic>
      <p:sp>
        <p:nvSpPr>
          <p:cNvPr id="701" name="~ batch + condition"/>
          <p:cNvSpPr txBox="1"/>
          <p:nvPr/>
        </p:nvSpPr>
        <p:spPr>
          <a:xfrm>
            <a:off x="2356873" y="105850"/>
            <a:ext cx="8534772"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lang="en-US" sz="3200" dirty="0"/>
              <a:t>How does accounting for replicate impact results?</a:t>
            </a:r>
            <a:endParaRPr sz="3200" dirty="0"/>
          </a:p>
        </p:txBody>
      </p:sp>
      <p:pic>
        <p:nvPicPr>
          <p:cNvPr id="2" name="Picture 1">
            <a:extLst>
              <a:ext uri="{FF2B5EF4-FFF2-40B4-BE49-F238E27FC236}">
                <a16:creationId xmlns:a16="http://schemas.microsoft.com/office/drawing/2014/main" id="{D8428029-9AB6-D94B-E0C0-292EF5A12B3F}"/>
              </a:ext>
            </a:extLst>
          </p:cNvPr>
          <p:cNvPicPr>
            <a:picLocks noChangeAspect="1"/>
          </p:cNvPicPr>
          <p:nvPr/>
        </p:nvPicPr>
        <p:blipFill>
          <a:blip r:embed="rId4"/>
          <a:stretch>
            <a:fillRect/>
          </a:stretch>
        </p:blipFill>
        <p:spPr>
          <a:xfrm>
            <a:off x="570753" y="1294652"/>
            <a:ext cx="4740835" cy="695902"/>
          </a:xfrm>
          <a:prstGeom prst="rect">
            <a:avLst/>
          </a:prstGeom>
        </p:spPr>
      </p:pic>
      <p:sp>
        <p:nvSpPr>
          <p:cNvPr id="3" name="TextBox 2">
            <a:extLst>
              <a:ext uri="{FF2B5EF4-FFF2-40B4-BE49-F238E27FC236}">
                <a16:creationId xmlns:a16="http://schemas.microsoft.com/office/drawing/2014/main" id="{24F4D25E-007B-00CB-0BE0-F84881437363}"/>
              </a:ext>
            </a:extLst>
          </p:cNvPr>
          <p:cNvSpPr txBox="1"/>
          <p:nvPr/>
        </p:nvSpPr>
        <p:spPr>
          <a:xfrm>
            <a:off x="477371" y="925320"/>
            <a:ext cx="1218475" cy="369332"/>
          </a:xfrm>
          <a:prstGeom prst="rect">
            <a:avLst/>
          </a:prstGeom>
          <a:noFill/>
        </p:spPr>
        <p:txBody>
          <a:bodyPr wrap="none" rtlCol="0">
            <a:spAutoFit/>
          </a:bodyPr>
          <a:lstStyle/>
          <a:p>
            <a:r>
              <a:rPr lang="en-US" dirty="0"/>
              <a:t>With batch</a:t>
            </a:r>
          </a:p>
        </p:txBody>
      </p:sp>
      <p:pic>
        <p:nvPicPr>
          <p:cNvPr id="4" name="Picture 3">
            <a:extLst>
              <a:ext uri="{FF2B5EF4-FFF2-40B4-BE49-F238E27FC236}">
                <a16:creationId xmlns:a16="http://schemas.microsoft.com/office/drawing/2014/main" id="{45FDE71D-DF20-5051-882D-5A3F615C936F}"/>
              </a:ext>
            </a:extLst>
          </p:cNvPr>
          <p:cNvPicPr>
            <a:picLocks noChangeAspect="1"/>
          </p:cNvPicPr>
          <p:nvPr/>
        </p:nvPicPr>
        <p:blipFill>
          <a:blip r:embed="rId5"/>
          <a:stretch>
            <a:fillRect/>
          </a:stretch>
        </p:blipFill>
        <p:spPr>
          <a:xfrm>
            <a:off x="398929" y="3354294"/>
            <a:ext cx="4912659" cy="1180561"/>
          </a:xfrm>
          <a:prstGeom prst="rect">
            <a:avLst/>
          </a:prstGeom>
        </p:spPr>
      </p:pic>
      <p:sp>
        <p:nvSpPr>
          <p:cNvPr id="5" name="TextBox 4">
            <a:extLst>
              <a:ext uri="{FF2B5EF4-FFF2-40B4-BE49-F238E27FC236}">
                <a16:creationId xmlns:a16="http://schemas.microsoft.com/office/drawing/2014/main" id="{B21F6EC9-9834-4766-D056-D01CA7C66E96}"/>
              </a:ext>
            </a:extLst>
          </p:cNvPr>
          <p:cNvSpPr txBox="1"/>
          <p:nvPr/>
        </p:nvSpPr>
        <p:spPr>
          <a:xfrm>
            <a:off x="398929" y="3013811"/>
            <a:ext cx="1539076" cy="369332"/>
          </a:xfrm>
          <a:prstGeom prst="rect">
            <a:avLst/>
          </a:prstGeom>
          <a:noFill/>
        </p:spPr>
        <p:txBody>
          <a:bodyPr wrap="none" rtlCol="0">
            <a:spAutoFit/>
          </a:bodyPr>
          <a:lstStyle/>
          <a:p>
            <a:r>
              <a:rPr lang="en-US" dirty="0"/>
              <a:t>Without batch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 name="Image" descr="Image"/>
          <p:cNvPicPr>
            <a:picLocks noChangeAspect="1"/>
          </p:cNvPicPr>
          <p:nvPr/>
        </p:nvPicPr>
        <p:blipFill>
          <a:blip r:embed="rId3"/>
          <a:stretch>
            <a:fillRect/>
          </a:stretch>
        </p:blipFill>
        <p:spPr>
          <a:xfrm>
            <a:off x="6372813" y="1255197"/>
            <a:ext cx="5528979" cy="4849615"/>
          </a:xfrm>
          <a:prstGeom prst="rect">
            <a:avLst/>
          </a:prstGeom>
          <a:ln w="12700">
            <a:miter lim="400000"/>
          </a:ln>
        </p:spPr>
      </p:pic>
      <p:pic>
        <p:nvPicPr>
          <p:cNvPr id="707" name="Image" descr="Image"/>
          <p:cNvPicPr>
            <a:picLocks noChangeAspect="1"/>
          </p:cNvPicPr>
          <p:nvPr/>
        </p:nvPicPr>
        <p:blipFill>
          <a:blip r:embed="rId4"/>
          <a:stretch>
            <a:fillRect/>
          </a:stretch>
        </p:blipFill>
        <p:spPr>
          <a:xfrm>
            <a:off x="300032" y="1360918"/>
            <a:ext cx="5896512" cy="4638174"/>
          </a:xfrm>
          <a:prstGeom prst="rect">
            <a:avLst/>
          </a:prstGeom>
          <a:ln w="12700">
            <a:miter lim="400000"/>
          </a:ln>
        </p:spPr>
      </p:pic>
      <p:sp>
        <p:nvSpPr>
          <p:cNvPr id="708" name="no correction"/>
          <p:cNvSpPr txBox="1"/>
          <p:nvPr/>
        </p:nvSpPr>
        <p:spPr>
          <a:xfrm>
            <a:off x="2355404" y="1042666"/>
            <a:ext cx="68127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no correction</a:t>
            </a:r>
          </a:p>
        </p:txBody>
      </p:sp>
      <p:sp>
        <p:nvSpPr>
          <p:cNvPr id="709" name="correction"/>
          <p:cNvSpPr txBox="1"/>
          <p:nvPr/>
        </p:nvSpPr>
        <p:spPr>
          <a:xfrm>
            <a:off x="8682900" y="1042666"/>
            <a:ext cx="53380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correction</a:t>
            </a:r>
          </a:p>
        </p:txBody>
      </p:sp>
      <p:sp>
        <p:nvSpPr>
          <p:cNvPr id="710" name="limma::removeBatchEffect()"/>
          <p:cNvSpPr txBox="1"/>
          <p:nvPr/>
        </p:nvSpPr>
        <p:spPr>
          <a:xfrm>
            <a:off x="4853716" y="223196"/>
            <a:ext cx="273158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limma::removeBatchEffect()</a:t>
            </a:r>
          </a:p>
        </p:txBody>
      </p:sp>
      <p:pic>
        <p:nvPicPr>
          <p:cNvPr id="2" name="Picture 1">
            <a:extLst>
              <a:ext uri="{FF2B5EF4-FFF2-40B4-BE49-F238E27FC236}">
                <a16:creationId xmlns:a16="http://schemas.microsoft.com/office/drawing/2014/main" id="{F3F044BE-DB7C-3C6D-6648-E5D12C00C140}"/>
              </a:ext>
            </a:extLst>
          </p:cNvPr>
          <p:cNvPicPr>
            <a:picLocks noChangeAspect="1"/>
          </p:cNvPicPr>
          <p:nvPr/>
        </p:nvPicPr>
        <p:blipFill>
          <a:blip r:embed="rId5"/>
          <a:stretch>
            <a:fillRect/>
          </a:stretch>
        </p:blipFill>
        <p:spPr>
          <a:xfrm>
            <a:off x="2209800" y="574226"/>
            <a:ext cx="7772400" cy="4323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Finding Batch Effects"/>
          <p:cNvSpPr txBox="1"/>
          <p:nvPr/>
        </p:nvSpPr>
        <p:spPr>
          <a:xfrm>
            <a:off x="4314923" y="416096"/>
            <a:ext cx="268849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Batch Effects</a:t>
            </a:r>
          </a:p>
        </p:txBody>
      </p:sp>
      <p:sp>
        <p:nvSpPr>
          <p:cNvPr id="716" name="What if you don’t know the batches, but suspect there is a batch effect?"/>
          <p:cNvSpPr txBox="1"/>
          <p:nvPr/>
        </p:nvSpPr>
        <p:spPr>
          <a:xfrm>
            <a:off x="3002280" y="1314528"/>
            <a:ext cx="56569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What if you don’t know the batches, but suspect there is a batch effect?</a:t>
            </a:r>
          </a:p>
        </p:txBody>
      </p:sp>
      <p:pic>
        <p:nvPicPr>
          <p:cNvPr id="717" name="Image" descr="Image"/>
          <p:cNvPicPr>
            <a:picLocks noChangeAspect="1"/>
          </p:cNvPicPr>
          <p:nvPr/>
        </p:nvPicPr>
        <p:blipFill>
          <a:blip r:embed="rId3"/>
          <a:stretch>
            <a:fillRect/>
          </a:stretch>
        </p:blipFill>
        <p:spPr>
          <a:xfrm>
            <a:off x="712510" y="1834920"/>
            <a:ext cx="4724868" cy="4135375"/>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8C6369-8BAA-401D-BC06-BB68C29E3330}"/>
              </a:ext>
            </a:extLst>
          </p:cNvPr>
          <p:cNvPicPr>
            <a:picLocks noChangeAspect="1"/>
          </p:cNvPicPr>
          <p:nvPr/>
        </p:nvPicPr>
        <p:blipFill>
          <a:blip r:embed="rId2"/>
          <a:stretch>
            <a:fillRect/>
          </a:stretch>
        </p:blipFill>
        <p:spPr>
          <a:xfrm>
            <a:off x="1306121" y="1458925"/>
            <a:ext cx="5584579" cy="1469626"/>
          </a:xfrm>
          <a:prstGeom prst="rect">
            <a:avLst/>
          </a:prstGeom>
        </p:spPr>
      </p:pic>
      <p:sp>
        <p:nvSpPr>
          <p:cNvPr id="5" name="Quality Control and Data Visualization">
            <a:extLst>
              <a:ext uri="{FF2B5EF4-FFF2-40B4-BE49-F238E27FC236}">
                <a16:creationId xmlns:a16="http://schemas.microsoft.com/office/drawing/2014/main" id="{FAE2E559-2F97-86CB-DB31-40FA38803BCA}"/>
              </a:ext>
            </a:extLst>
          </p:cNvPr>
          <p:cNvSpPr txBox="1"/>
          <p:nvPr/>
        </p:nvSpPr>
        <p:spPr>
          <a:xfrm>
            <a:off x="3324682" y="626567"/>
            <a:ext cx="49162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dirty="0"/>
              <a:t>Quality Control and Data Visualization</a:t>
            </a:r>
          </a:p>
        </p:txBody>
      </p:sp>
      <p:pic>
        <p:nvPicPr>
          <p:cNvPr id="7" name="Picture 6">
            <a:extLst>
              <a:ext uri="{FF2B5EF4-FFF2-40B4-BE49-F238E27FC236}">
                <a16:creationId xmlns:a16="http://schemas.microsoft.com/office/drawing/2014/main" id="{CB8235CB-0F7A-39EA-1798-054A88232881}"/>
              </a:ext>
            </a:extLst>
          </p:cNvPr>
          <p:cNvPicPr>
            <a:picLocks noChangeAspect="1"/>
          </p:cNvPicPr>
          <p:nvPr/>
        </p:nvPicPr>
        <p:blipFill>
          <a:blip r:embed="rId3"/>
          <a:stretch>
            <a:fillRect/>
          </a:stretch>
        </p:blipFill>
        <p:spPr>
          <a:xfrm>
            <a:off x="1433555" y="3289979"/>
            <a:ext cx="5464050" cy="874248"/>
          </a:xfrm>
          <a:prstGeom prst="rect">
            <a:avLst/>
          </a:prstGeom>
        </p:spPr>
      </p:pic>
      <p:pic>
        <p:nvPicPr>
          <p:cNvPr id="8" name="Picture 7">
            <a:extLst>
              <a:ext uri="{FF2B5EF4-FFF2-40B4-BE49-F238E27FC236}">
                <a16:creationId xmlns:a16="http://schemas.microsoft.com/office/drawing/2014/main" id="{8B137289-3784-4019-338E-23C809E38EB2}"/>
              </a:ext>
            </a:extLst>
          </p:cNvPr>
          <p:cNvPicPr>
            <a:picLocks noChangeAspect="1"/>
          </p:cNvPicPr>
          <p:nvPr/>
        </p:nvPicPr>
        <p:blipFill>
          <a:blip r:embed="rId4"/>
          <a:stretch>
            <a:fillRect/>
          </a:stretch>
        </p:blipFill>
        <p:spPr>
          <a:xfrm>
            <a:off x="1433555" y="4417711"/>
            <a:ext cx="3397074" cy="874247"/>
          </a:xfrm>
          <a:prstGeom prst="rect">
            <a:avLst/>
          </a:prstGeom>
        </p:spPr>
      </p:pic>
      <p:sp>
        <p:nvSpPr>
          <p:cNvPr id="9" name="TextBox 8">
            <a:extLst>
              <a:ext uri="{FF2B5EF4-FFF2-40B4-BE49-F238E27FC236}">
                <a16:creationId xmlns:a16="http://schemas.microsoft.com/office/drawing/2014/main" id="{736A519E-F4C0-1B02-64AC-3C373A0E97D9}"/>
              </a:ext>
            </a:extLst>
          </p:cNvPr>
          <p:cNvSpPr txBox="1"/>
          <p:nvPr/>
        </p:nvSpPr>
        <p:spPr>
          <a:xfrm>
            <a:off x="8240964" y="2193738"/>
            <a:ext cx="3286897" cy="923330"/>
          </a:xfrm>
          <a:prstGeom prst="rect">
            <a:avLst/>
          </a:prstGeom>
          <a:noFill/>
          <a:ln w="28575">
            <a:solidFill>
              <a:schemeClr val="accent1">
                <a:alpha val="66000"/>
              </a:schemeClr>
            </a:solidFill>
          </a:ln>
        </p:spPr>
        <p:txBody>
          <a:bodyPr wrap="square" rtlCol="0">
            <a:spAutoFit/>
          </a:bodyPr>
          <a:lstStyle/>
          <a:p>
            <a:r>
              <a:rPr lang="en-US" dirty="0"/>
              <a:t>Loads 2 objects (des and res) from previous script </a:t>
            </a:r>
            <a:r>
              <a:rPr lang="en-US" dirty="0" err="1"/>
              <a:t>salmon_DE.R</a:t>
            </a:r>
            <a:endParaRPr lang="en-US" dirty="0"/>
          </a:p>
        </p:txBody>
      </p:sp>
      <p:cxnSp>
        <p:nvCxnSpPr>
          <p:cNvPr id="11" name="Straight Arrow Connector 10">
            <a:extLst>
              <a:ext uri="{FF2B5EF4-FFF2-40B4-BE49-F238E27FC236}">
                <a16:creationId xmlns:a16="http://schemas.microsoft.com/office/drawing/2014/main" id="{2AA9357E-9749-0847-E2EA-B36C4E5711BD}"/>
              </a:ext>
            </a:extLst>
          </p:cNvPr>
          <p:cNvCxnSpPr/>
          <p:nvPr/>
        </p:nvCxnSpPr>
        <p:spPr>
          <a:xfrm>
            <a:off x="6718852" y="2782957"/>
            <a:ext cx="12523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41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unknown variation/batch effects</a:t>
            </a:r>
          </a:p>
        </p:txBody>
      </p:sp>
      <p:pic>
        <p:nvPicPr>
          <p:cNvPr id="2" name="Picture 1">
            <a:extLst>
              <a:ext uri="{FF2B5EF4-FFF2-40B4-BE49-F238E27FC236}">
                <a16:creationId xmlns:a16="http://schemas.microsoft.com/office/drawing/2014/main" id="{2A92E9F0-7997-ED2C-4549-D5D472596C4F}"/>
              </a:ext>
            </a:extLst>
          </p:cNvPr>
          <p:cNvPicPr>
            <a:picLocks noChangeAspect="1"/>
          </p:cNvPicPr>
          <p:nvPr/>
        </p:nvPicPr>
        <p:blipFill>
          <a:blip r:embed="rId3"/>
          <a:stretch>
            <a:fillRect/>
          </a:stretch>
        </p:blipFill>
        <p:spPr>
          <a:xfrm>
            <a:off x="672487" y="2612528"/>
            <a:ext cx="6945806" cy="2701642"/>
          </a:xfrm>
          <a:prstGeom prst="rect">
            <a:avLst/>
          </a:prstGeom>
        </p:spPr>
      </p:pic>
      <p:pic>
        <p:nvPicPr>
          <p:cNvPr id="3" name="Picture 2">
            <a:extLst>
              <a:ext uri="{FF2B5EF4-FFF2-40B4-BE49-F238E27FC236}">
                <a16:creationId xmlns:a16="http://schemas.microsoft.com/office/drawing/2014/main" id="{A536C340-124A-C6AF-5690-B11938B1D0F4}"/>
              </a:ext>
            </a:extLst>
          </p:cNvPr>
          <p:cNvPicPr>
            <a:picLocks noChangeAspect="1"/>
          </p:cNvPicPr>
          <p:nvPr/>
        </p:nvPicPr>
        <p:blipFill>
          <a:blip r:embed="rId4"/>
          <a:stretch>
            <a:fillRect/>
          </a:stretch>
        </p:blipFill>
        <p:spPr>
          <a:xfrm>
            <a:off x="8117806" y="665630"/>
            <a:ext cx="3810000" cy="3098800"/>
          </a:xfrm>
          <a:prstGeom prst="rect">
            <a:avLst/>
          </a:prstGeom>
        </p:spPr>
      </p:pic>
      <p:sp>
        <p:nvSpPr>
          <p:cNvPr id="5" name="package - sva…">
            <a:extLst>
              <a:ext uri="{FF2B5EF4-FFF2-40B4-BE49-F238E27FC236}">
                <a16:creationId xmlns:a16="http://schemas.microsoft.com/office/drawing/2014/main" id="{A3DD2853-B29B-DA30-ABB5-6BEFD29A0787}"/>
              </a:ext>
            </a:extLst>
          </p:cNvPr>
          <p:cNvSpPr txBox="1"/>
          <p:nvPr/>
        </p:nvSpPr>
        <p:spPr>
          <a:xfrm>
            <a:off x="812649" y="918314"/>
            <a:ext cx="441717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b="1"/>
            </a:pPr>
            <a:r>
              <a:rPr sz="2400" dirty="0"/>
              <a:t>package - </a:t>
            </a:r>
            <a:r>
              <a:rPr sz="2400" dirty="0" err="1"/>
              <a:t>sva</a:t>
            </a:r>
            <a:endParaRPr sz="2400" dirty="0"/>
          </a:p>
          <a:p>
            <a:pPr algn="l"/>
            <a:r>
              <a:rPr sz="2400" dirty="0"/>
              <a:t>* could also use </a:t>
            </a:r>
            <a:r>
              <a:rPr sz="2400" dirty="0" err="1"/>
              <a:t>RUVseq</a:t>
            </a:r>
            <a:r>
              <a:rPr sz="2400" dirty="0"/>
              <a:t> or </a:t>
            </a:r>
            <a:r>
              <a:rPr sz="2400" dirty="0" err="1"/>
              <a:t>comBat</a:t>
            </a:r>
            <a:endParaRPr sz="2400" dirty="0"/>
          </a:p>
        </p:txBody>
      </p:sp>
      <p:sp>
        <p:nvSpPr>
          <p:cNvPr id="6" name="Specific two models…">
            <a:extLst>
              <a:ext uri="{FF2B5EF4-FFF2-40B4-BE49-F238E27FC236}">
                <a16:creationId xmlns:a16="http://schemas.microsoft.com/office/drawing/2014/main" id="{1D99BE2C-6F94-8B7E-B613-8389AA1A25E7}"/>
              </a:ext>
            </a:extLst>
          </p:cNvPr>
          <p:cNvSpPr txBox="1"/>
          <p:nvPr/>
        </p:nvSpPr>
        <p:spPr>
          <a:xfrm>
            <a:off x="802522" y="1643619"/>
            <a:ext cx="5316071"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r>
              <a:rPr dirty="0"/>
              <a:t>Specif</a:t>
            </a:r>
            <a:r>
              <a:rPr lang="en-US" dirty="0"/>
              <a:t>y</a:t>
            </a:r>
            <a:r>
              <a:rPr dirty="0"/>
              <a:t> two models</a:t>
            </a:r>
          </a:p>
          <a:p>
            <a:pPr algn="l"/>
            <a:r>
              <a:rPr dirty="0"/>
              <a:t>full  = ~condition {the effect(s) we care about } </a:t>
            </a:r>
          </a:p>
          <a:p>
            <a:pPr algn="l"/>
            <a:r>
              <a:rPr dirty="0"/>
              <a:t>reduced = ~1 { everything else , here just the intercept  }</a:t>
            </a:r>
          </a:p>
        </p:txBody>
      </p:sp>
      <p:pic>
        <p:nvPicPr>
          <p:cNvPr id="7" name="Picture 6">
            <a:extLst>
              <a:ext uri="{FF2B5EF4-FFF2-40B4-BE49-F238E27FC236}">
                <a16:creationId xmlns:a16="http://schemas.microsoft.com/office/drawing/2014/main" id="{DBA6BE80-DB81-1305-08B0-42C33BF690F7}"/>
              </a:ext>
            </a:extLst>
          </p:cNvPr>
          <p:cNvPicPr>
            <a:picLocks noChangeAspect="1"/>
          </p:cNvPicPr>
          <p:nvPr/>
        </p:nvPicPr>
        <p:blipFill>
          <a:blip r:embed="rId5"/>
          <a:stretch>
            <a:fillRect/>
          </a:stretch>
        </p:blipFill>
        <p:spPr>
          <a:xfrm>
            <a:off x="10022806" y="3278948"/>
            <a:ext cx="1925559" cy="35002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pecific two models…"/>
          <p:cNvSpPr txBox="1"/>
          <p:nvPr/>
        </p:nvSpPr>
        <p:spPr>
          <a:xfrm>
            <a:off x="802522" y="1643619"/>
            <a:ext cx="5316071"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r>
              <a:rPr dirty="0"/>
              <a:t>Specif</a:t>
            </a:r>
            <a:r>
              <a:rPr lang="en-US" dirty="0"/>
              <a:t>y</a:t>
            </a:r>
            <a:r>
              <a:rPr dirty="0"/>
              <a:t> two models</a:t>
            </a:r>
          </a:p>
          <a:p>
            <a:pPr algn="l"/>
            <a:r>
              <a:rPr dirty="0"/>
              <a:t>full  = ~condition {the effect(s) we care about } </a:t>
            </a:r>
          </a:p>
          <a:p>
            <a:pPr algn="l"/>
            <a:r>
              <a:rPr dirty="0"/>
              <a:t>reduced = ~1 { everything else , here just the intercept  }</a:t>
            </a:r>
          </a:p>
        </p:txBody>
      </p:sp>
      <p:sp>
        <p:nvSpPr>
          <p:cNvPr id="72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Finding unknown variation/batch effects</a:t>
            </a:r>
          </a:p>
        </p:txBody>
      </p:sp>
      <p:sp>
        <p:nvSpPr>
          <p:cNvPr id="723" name="package - sva…"/>
          <p:cNvSpPr txBox="1"/>
          <p:nvPr/>
        </p:nvSpPr>
        <p:spPr>
          <a:xfrm>
            <a:off x="812649" y="918314"/>
            <a:ext cx="441717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b="1"/>
            </a:pPr>
            <a:r>
              <a:rPr sz="2400" dirty="0"/>
              <a:t>package - </a:t>
            </a:r>
            <a:r>
              <a:rPr sz="2400" dirty="0" err="1"/>
              <a:t>sva</a:t>
            </a:r>
            <a:endParaRPr sz="2400" dirty="0"/>
          </a:p>
          <a:p>
            <a:pPr algn="l"/>
            <a:r>
              <a:rPr sz="2400" dirty="0"/>
              <a:t>* could also use </a:t>
            </a:r>
            <a:r>
              <a:rPr sz="2400" dirty="0" err="1"/>
              <a:t>RUVseq</a:t>
            </a:r>
            <a:r>
              <a:rPr sz="2400" dirty="0"/>
              <a:t> or </a:t>
            </a:r>
            <a:r>
              <a:rPr sz="2400" dirty="0" err="1"/>
              <a:t>comBat</a:t>
            </a:r>
            <a:endParaRPr sz="2400" dirty="0"/>
          </a:p>
        </p:txBody>
      </p:sp>
      <p:sp>
        <p:nvSpPr>
          <p:cNvPr id="726" name="Surrogate Variables…"/>
          <p:cNvSpPr txBox="1"/>
          <p:nvPr/>
        </p:nvSpPr>
        <p:spPr>
          <a:xfrm>
            <a:off x="7955131" y="5314170"/>
            <a:ext cx="3972675"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2000" dirty="0">
                <a:solidFill>
                  <a:schemeClr val="accent1">
                    <a:lumMod val="75000"/>
                  </a:schemeClr>
                </a:solidFill>
              </a:rPr>
              <a:t>Surrogate Variables</a:t>
            </a:r>
          </a:p>
          <a:p>
            <a:pPr algn="l"/>
            <a:r>
              <a:rPr sz="2000" dirty="0"/>
              <a:t>They can be incorporated in to our design just like any other variable</a:t>
            </a:r>
          </a:p>
        </p:txBody>
      </p:sp>
      <p:pic>
        <p:nvPicPr>
          <p:cNvPr id="3" name="Picture 2">
            <a:extLst>
              <a:ext uri="{FF2B5EF4-FFF2-40B4-BE49-F238E27FC236}">
                <a16:creationId xmlns:a16="http://schemas.microsoft.com/office/drawing/2014/main" id="{A75E860C-877E-036E-86F1-BD610FCD78F3}"/>
              </a:ext>
            </a:extLst>
          </p:cNvPr>
          <p:cNvPicPr>
            <a:picLocks noChangeAspect="1"/>
          </p:cNvPicPr>
          <p:nvPr/>
        </p:nvPicPr>
        <p:blipFill>
          <a:blip r:embed="rId3"/>
          <a:stretch>
            <a:fillRect/>
          </a:stretch>
        </p:blipFill>
        <p:spPr>
          <a:xfrm>
            <a:off x="672487" y="3315821"/>
            <a:ext cx="4813300" cy="952500"/>
          </a:xfrm>
          <a:prstGeom prst="rect">
            <a:avLst/>
          </a:prstGeom>
        </p:spPr>
      </p:pic>
      <p:pic>
        <p:nvPicPr>
          <p:cNvPr id="4" name="Picture 3">
            <a:extLst>
              <a:ext uri="{FF2B5EF4-FFF2-40B4-BE49-F238E27FC236}">
                <a16:creationId xmlns:a16="http://schemas.microsoft.com/office/drawing/2014/main" id="{337EC404-1F0B-D6B6-B57A-4BC60C1FB269}"/>
              </a:ext>
            </a:extLst>
          </p:cNvPr>
          <p:cNvPicPr>
            <a:picLocks noChangeAspect="1"/>
          </p:cNvPicPr>
          <p:nvPr/>
        </p:nvPicPr>
        <p:blipFill>
          <a:blip r:embed="rId4"/>
          <a:stretch>
            <a:fillRect/>
          </a:stretch>
        </p:blipFill>
        <p:spPr>
          <a:xfrm>
            <a:off x="8094009" y="1069041"/>
            <a:ext cx="2842131" cy="3893616"/>
          </a:xfrm>
          <a:prstGeom prst="rect">
            <a:avLst/>
          </a:prstGeom>
        </p:spPr>
      </p:pic>
    </p:spTree>
    <p:extLst>
      <p:ext uri="{BB962C8B-B14F-4D97-AF65-F5344CB8AC3E}">
        <p14:creationId xmlns:p14="http://schemas.microsoft.com/office/powerpoint/2010/main" val="3390635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unknown variation/batch effects</a:t>
            </a:r>
          </a:p>
        </p:txBody>
      </p:sp>
      <p:pic>
        <p:nvPicPr>
          <p:cNvPr id="2" name="Picture 1">
            <a:extLst>
              <a:ext uri="{FF2B5EF4-FFF2-40B4-BE49-F238E27FC236}">
                <a16:creationId xmlns:a16="http://schemas.microsoft.com/office/drawing/2014/main" id="{10C69E0E-E27F-41F5-8901-CAEC0C740905}"/>
              </a:ext>
            </a:extLst>
          </p:cNvPr>
          <p:cNvPicPr>
            <a:picLocks noChangeAspect="1"/>
          </p:cNvPicPr>
          <p:nvPr/>
        </p:nvPicPr>
        <p:blipFill>
          <a:blip r:embed="rId3"/>
          <a:stretch>
            <a:fillRect/>
          </a:stretch>
        </p:blipFill>
        <p:spPr>
          <a:xfrm>
            <a:off x="508747" y="734318"/>
            <a:ext cx="7772400" cy="994779"/>
          </a:xfrm>
          <a:prstGeom prst="rect">
            <a:avLst/>
          </a:prstGeom>
        </p:spPr>
      </p:pic>
      <p:pic>
        <p:nvPicPr>
          <p:cNvPr id="3" name="Picture 2">
            <a:extLst>
              <a:ext uri="{FF2B5EF4-FFF2-40B4-BE49-F238E27FC236}">
                <a16:creationId xmlns:a16="http://schemas.microsoft.com/office/drawing/2014/main" id="{F9384B54-EF9E-F77F-DABF-25F3C173AC13}"/>
              </a:ext>
            </a:extLst>
          </p:cNvPr>
          <p:cNvPicPr>
            <a:picLocks noChangeAspect="1"/>
          </p:cNvPicPr>
          <p:nvPr/>
        </p:nvPicPr>
        <p:blipFill>
          <a:blip r:embed="rId4"/>
          <a:stretch>
            <a:fillRect/>
          </a:stretch>
        </p:blipFill>
        <p:spPr>
          <a:xfrm>
            <a:off x="508747" y="1859806"/>
            <a:ext cx="7772400" cy="408634"/>
          </a:xfrm>
          <a:prstGeom prst="rect">
            <a:avLst/>
          </a:prstGeom>
        </p:spPr>
      </p:pic>
      <p:pic>
        <p:nvPicPr>
          <p:cNvPr id="4" name="Picture 3">
            <a:extLst>
              <a:ext uri="{FF2B5EF4-FFF2-40B4-BE49-F238E27FC236}">
                <a16:creationId xmlns:a16="http://schemas.microsoft.com/office/drawing/2014/main" id="{4B4DA989-6E38-A43E-BDD3-9B32BDF3E188}"/>
              </a:ext>
            </a:extLst>
          </p:cNvPr>
          <p:cNvPicPr>
            <a:picLocks noChangeAspect="1"/>
          </p:cNvPicPr>
          <p:nvPr/>
        </p:nvPicPr>
        <p:blipFill>
          <a:blip r:embed="rId5"/>
          <a:stretch>
            <a:fillRect/>
          </a:stretch>
        </p:blipFill>
        <p:spPr>
          <a:xfrm>
            <a:off x="461682" y="2462553"/>
            <a:ext cx="7772400" cy="319245"/>
          </a:xfrm>
          <a:prstGeom prst="rect">
            <a:avLst/>
          </a:prstGeom>
        </p:spPr>
      </p:pic>
      <p:pic>
        <p:nvPicPr>
          <p:cNvPr id="5" name="Picture 4">
            <a:extLst>
              <a:ext uri="{FF2B5EF4-FFF2-40B4-BE49-F238E27FC236}">
                <a16:creationId xmlns:a16="http://schemas.microsoft.com/office/drawing/2014/main" id="{F23E1689-5904-8F66-F8A4-4839E8719E20}"/>
              </a:ext>
            </a:extLst>
          </p:cNvPr>
          <p:cNvPicPr>
            <a:picLocks noChangeAspect="1"/>
          </p:cNvPicPr>
          <p:nvPr/>
        </p:nvPicPr>
        <p:blipFill>
          <a:blip r:embed="rId6"/>
          <a:stretch>
            <a:fillRect/>
          </a:stretch>
        </p:blipFill>
        <p:spPr>
          <a:xfrm>
            <a:off x="398930" y="3214222"/>
            <a:ext cx="3956366" cy="2009961"/>
          </a:xfrm>
          <a:prstGeom prst="rect">
            <a:avLst/>
          </a:prstGeom>
        </p:spPr>
      </p:pic>
      <p:pic>
        <p:nvPicPr>
          <p:cNvPr id="6" name="Picture 5">
            <a:extLst>
              <a:ext uri="{FF2B5EF4-FFF2-40B4-BE49-F238E27FC236}">
                <a16:creationId xmlns:a16="http://schemas.microsoft.com/office/drawing/2014/main" id="{43C851A8-3ED2-05C7-26B3-C4CEB963DBDF}"/>
              </a:ext>
            </a:extLst>
          </p:cNvPr>
          <p:cNvPicPr>
            <a:picLocks noChangeAspect="1"/>
          </p:cNvPicPr>
          <p:nvPr/>
        </p:nvPicPr>
        <p:blipFill>
          <a:blip r:embed="rId7"/>
          <a:stretch>
            <a:fillRect/>
          </a:stretch>
        </p:blipFill>
        <p:spPr>
          <a:xfrm>
            <a:off x="4512236" y="3226517"/>
            <a:ext cx="3721846" cy="2017303"/>
          </a:xfrm>
          <a:prstGeom prst="rect">
            <a:avLst/>
          </a:prstGeom>
        </p:spPr>
      </p:pic>
      <p:pic>
        <p:nvPicPr>
          <p:cNvPr id="7" name="Picture 6">
            <a:extLst>
              <a:ext uri="{FF2B5EF4-FFF2-40B4-BE49-F238E27FC236}">
                <a16:creationId xmlns:a16="http://schemas.microsoft.com/office/drawing/2014/main" id="{891C08CA-3847-F642-F381-C8FFAC47D034}"/>
              </a:ext>
            </a:extLst>
          </p:cNvPr>
          <p:cNvPicPr>
            <a:picLocks noChangeAspect="1"/>
          </p:cNvPicPr>
          <p:nvPr/>
        </p:nvPicPr>
        <p:blipFill>
          <a:blip r:embed="rId8"/>
          <a:stretch>
            <a:fillRect/>
          </a:stretch>
        </p:blipFill>
        <p:spPr>
          <a:xfrm>
            <a:off x="8327046" y="3281458"/>
            <a:ext cx="3742135" cy="19427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We can use the surrogate variables to correct the actual counts, just like we did with known batches before"/>
          <p:cNvSpPr txBox="1"/>
          <p:nvPr/>
        </p:nvSpPr>
        <p:spPr>
          <a:xfrm>
            <a:off x="1558348" y="320666"/>
            <a:ext cx="9226855"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800" b="1"/>
            </a:lvl1pPr>
          </a:lstStyle>
          <a:p>
            <a:r>
              <a:rPr sz="2400"/>
              <a:t>We can use the surrogate variables to correct the actual counts, just like we did with known batches before</a:t>
            </a:r>
          </a:p>
        </p:txBody>
      </p:sp>
      <p:pic>
        <p:nvPicPr>
          <p:cNvPr id="2" name="Picture 1">
            <a:extLst>
              <a:ext uri="{FF2B5EF4-FFF2-40B4-BE49-F238E27FC236}">
                <a16:creationId xmlns:a16="http://schemas.microsoft.com/office/drawing/2014/main" id="{CB5B92B7-86DA-CFDF-48B0-A61E852BD381}"/>
              </a:ext>
            </a:extLst>
          </p:cNvPr>
          <p:cNvPicPr>
            <a:picLocks noChangeAspect="1"/>
          </p:cNvPicPr>
          <p:nvPr/>
        </p:nvPicPr>
        <p:blipFill>
          <a:blip r:embed="rId2"/>
          <a:stretch>
            <a:fillRect/>
          </a:stretch>
        </p:blipFill>
        <p:spPr>
          <a:xfrm>
            <a:off x="2209800" y="1336906"/>
            <a:ext cx="7772400" cy="1709928"/>
          </a:xfrm>
          <a:prstGeom prst="rect">
            <a:avLst/>
          </a:prstGeom>
        </p:spPr>
      </p:pic>
      <p:pic>
        <p:nvPicPr>
          <p:cNvPr id="3" name="Image" descr="Image">
            <a:extLst>
              <a:ext uri="{FF2B5EF4-FFF2-40B4-BE49-F238E27FC236}">
                <a16:creationId xmlns:a16="http://schemas.microsoft.com/office/drawing/2014/main" id="{995B4274-697D-B702-DBF9-B274302D84FE}"/>
              </a:ext>
            </a:extLst>
          </p:cNvPr>
          <p:cNvPicPr>
            <a:picLocks noChangeAspect="1"/>
          </p:cNvPicPr>
          <p:nvPr/>
        </p:nvPicPr>
        <p:blipFill>
          <a:blip r:embed="rId3"/>
          <a:stretch>
            <a:fillRect/>
          </a:stretch>
        </p:blipFill>
        <p:spPr>
          <a:xfrm>
            <a:off x="665230" y="3188838"/>
            <a:ext cx="10861540" cy="3268413"/>
          </a:xfrm>
          <a:prstGeom prst="rect">
            <a:avLst/>
          </a:prstGeom>
          <a:ln w="12700">
            <a:miter lim="400000"/>
          </a:ln>
        </p:spPr>
      </p:pic>
      <p:sp>
        <p:nvSpPr>
          <p:cNvPr id="4" name="uncorrected">
            <a:extLst>
              <a:ext uri="{FF2B5EF4-FFF2-40B4-BE49-F238E27FC236}">
                <a16:creationId xmlns:a16="http://schemas.microsoft.com/office/drawing/2014/main" id="{74D8ADD6-FCF9-0AD3-0976-7468D74AEDBC}"/>
              </a:ext>
            </a:extLst>
          </p:cNvPr>
          <p:cNvSpPr txBox="1"/>
          <p:nvPr/>
        </p:nvSpPr>
        <p:spPr>
          <a:xfrm>
            <a:off x="1827509" y="3200352"/>
            <a:ext cx="62517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uncorrected</a:t>
            </a:r>
          </a:p>
        </p:txBody>
      </p:sp>
      <p:sp>
        <p:nvSpPr>
          <p:cNvPr id="5" name="known batches">
            <a:extLst>
              <a:ext uri="{FF2B5EF4-FFF2-40B4-BE49-F238E27FC236}">
                <a16:creationId xmlns:a16="http://schemas.microsoft.com/office/drawing/2014/main" id="{798CA8CC-7FFB-9C0F-F1DE-A1DAB5BB1F5C}"/>
              </a:ext>
            </a:extLst>
          </p:cNvPr>
          <p:cNvSpPr txBox="1"/>
          <p:nvPr/>
        </p:nvSpPr>
        <p:spPr>
          <a:xfrm>
            <a:off x="5271224" y="3200352"/>
            <a:ext cx="75982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known batches</a:t>
            </a:r>
          </a:p>
        </p:txBody>
      </p:sp>
      <p:sp>
        <p:nvSpPr>
          <p:cNvPr id="6" name="surrogate variables">
            <a:extLst>
              <a:ext uri="{FF2B5EF4-FFF2-40B4-BE49-F238E27FC236}">
                <a16:creationId xmlns:a16="http://schemas.microsoft.com/office/drawing/2014/main" id="{526723AA-52D9-9B9E-5925-C6190A5A21D8}"/>
              </a:ext>
            </a:extLst>
          </p:cNvPr>
          <p:cNvSpPr txBox="1"/>
          <p:nvPr/>
        </p:nvSpPr>
        <p:spPr>
          <a:xfrm>
            <a:off x="8803940" y="3200352"/>
            <a:ext cx="94897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surrogate variables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How do we know these methods are actually working?"/>
          <p:cNvSpPr txBox="1"/>
          <p:nvPr/>
        </p:nvSpPr>
        <p:spPr>
          <a:xfrm>
            <a:off x="2705114" y="456784"/>
            <a:ext cx="703827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dirty="0"/>
              <a:t>How do we know these methods are actually working?</a:t>
            </a:r>
          </a:p>
        </p:txBody>
      </p:sp>
      <p:sp>
        <p:nvSpPr>
          <p:cNvPr id="748" name="Controls!"/>
          <p:cNvSpPr txBox="1"/>
          <p:nvPr/>
        </p:nvSpPr>
        <p:spPr>
          <a:xfrm>
            <a:off x="5298376" y="3172520"/>
            <a:ext cx="148258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Controls!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ermute your sample labels and test"/>
          <p:cNvSpPr txBox="1"/>
          <p:nvPr/>
        </p:nvSpPr>
        <p:spPr>
          <a:xfrm>
            <a:off x="3167468" y="205215"/>
            <a:ext cx="47127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Permute your sample labels and test</a:t>
            </a:r>
          </a:p>
        </p:txBody>
      </p:sp>
      <p:sp>
        <p:nvSpPr>
          <p:cNvPr id="752" name="Correct"/>
          <p:cNvSpPr txBox="1"/>
          <p:nvPr/>
        </p:nvSpPr>
        <p:spPr>
          <a:xfrm>
            <a:off x="2370268" y="1425380"/>
            <a:ext cx="74398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Correct</a:t>
            </a:r>
          </a:p>
        </p:txBody>
      </p:sp>
      <p:sp>
        <p:nvSpPr>
          <p:cNvPr id="754" name="Shuffled"/>
          <p:cNvSpPr txBox="1"/>
          <p:nvPr/>
        </p:nvSpPr>
        <p:spPr>
          <a:xfrm>
            <a:off x="4698134" y="1425380"/>
            <a:ext cx="82971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Shuffled</a:t>
            </a:r>
          </a:p>
        </p:txBody>
      </p:sp>
      <p:sp>
        <p:nvSpPr>
          <p:cNvPr id="756" name="Arrow"/>
          <p:cNvSpPr/>
          <p:nvPr/>
        </p:nvSpPr>
        <p:spPr>
          <a:xfrm>
            <a:off x="6034945" y="4464925"/>
            <a:ext cx="1725732"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757" name="redo svaseq using…"/>
          <p:cNvSpPr txBox="1"/>
          <p:nvPr/>
        </p:nvSpPr>
        <p:spPr>
          <a:xfrm>
            <a:off x="8217186" y="3443853"/>
            <a:ext cx="2576988"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a:t>redo </a:t>
            </a:r>
            <a:r>
              <a:rPr dirty="0" err="1"/>
              <a:t>svaseq</a:t>
            </a:r>
            <a:r>
              <a:rPr dirty="0"/>
              <a:t> using</a:t>
            </a:r>
          </a:p>
          <a:p>
            <a:r>
              <a:rPr dirty="0"/>
              <a:t>the incorrect design matrix</a:t>
            </a:r>
          </a:p>
        </p:txBody>
      </p:sp>
      <p:pic>
        <p:nvPicPr>
          <p:cNvPr id="2" name="Picture 1">
            <a:extLst>
              <a:ext uri="{FF2B5EF4-FFF2-40B4-BE49-F238E27FC236}">
                <a16:creationId xmlns:a16="http://schemas.microsoft.com/office/drawing/2014/main" id="{B8D059A9-15AF-B338-E70D-BE74081215FE}"/>
              </a:ext>
            </a:extLst>
          </p:cNvPr>
          <p:cNvPicPr>
            <a:picLocks noChangeAspect="1"/>
          </p:cNvPicPr>
          <p:nvPr/>
        </p:nvPicPr>
        <p:blipFill>
          <a:blip r:embed="rId2"/>
          <a:stretch>
            <a:fillRect/>
          </a:stretch>
        </p:blipFill>
        <p:spPr>
          <a:xfrm>
            <a:off x="497845" y="1801258"/>
            <a:ext cx="3269034" cy="2326990"/>
          </a:xfrm>
          <a:prstGeom prst="rect">
            <a:avLst/>
          </a:prstGeom>
        </p:spPr>
      </p:pic>
      <p:pic>
        <p:nvPicPr>
          <p:cNvPr id="3" name="Picture 2">
            <a:extLst>
              <a:ext uri="{FF2B5EF4-FFF2-40B4-BE49-F238E27FC236}">
                <a16:creationId xmlns:a16="http://schemas.microsoft.com/office/drawing/2014/main" id="{5DB72D55-69BD-701E-C06B-6143D6DF3A8A}"/>
              </a:ext>
            </a:extLst>
          </p:cNvPr>
          <p:cNvPicPr>
            <a:picLocks noChangeAspect="1"/>
          </p:cNvPicPr>
          <p:nvPr/>
        </p:nvPicPr>
        <p:blipFill>
          <a:blip r:embed="rId3"/>
          <a:stretch>
            <a:fillRect/>
          </a:stretch>
        </p:blipFill>
        <p:spPr>
          <a:xfrm>
            <a:off x="3977362" y="1801257"/>
            <a:ext cx="3358009" cy="2354141"/>
          </a:xfrm>
          <a:prstGeom prst="rect">
            <a:avLst/>
          </a:prstGeom>
        </p:spPr>
      </p:pic>
      <p:pic>
        <p:nvPicPr>
          <p:cNvPr id="4" name="Picture 3">
            <a:extLst>
              <a:ext uri="{FF2B5EF4-FFF2-40B4-BE49-F238E27FC236}">
                <a16:creationId xmlns:a16="http://schemas.microsoft.com/office/drawing/2014/main" id="{4269044F-F455-3E89-1830-F8EDA3440592}"/>
              </a:ext>
            </a:extLst>
          </p:cNvPr>
          <p:cNvPicPr>
            <a:picLocks noChangeAspect="1"/>
          </p:cNvPicPr>
          <p:nvPr/>
        </p:nvPicPr>
        <p:blipFill>
          <a:blip r:embed="rId4"/>
          <a:stretch>
            <a:fillRect/>
          </a:stretch>
        </p:blipFill>
        <p:spPr>
          <a:xfrm>
            <a:off x="206189" y="5592757"/>
            <a:ext cx="7772400" cy="2327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dd the surrogate variables to our DESeqDataSeq…"/>
          <p:cNvSpPr txBox="1"/>
          <p:nvPr/>
        </p:nvSpPr>
        <p:spPr>
          <a:xfrm>
            <a:off x="668191" y="456817"/>
            <a:ext cx="5353004"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123000"/>
              <a:buChar char="•"/>
            </a:pPr>
            <a:r>
              <a:rPr sz="2000" dirty="0"/>
              <a:t>Add the surrogate variables to our </a:t>
            </a:r>
            <a:r>
              <a:rPr sz="2000" dirty="0" err="1"/>
              <a:t>DESeqDataSeq</a:t>
            </a:r>
            <a:endParaRPr sz="2000" dirty="0"/>
          </a:p>
          <a:p>
            <a:pPr marL="152400" indent="-152400">
              <a:buSzPct val="123000"/>
              <a:buChar char="•"/>
            </a:pPr>
            <a:r>
              <a:rPr sz="2000" dirty="0"/>
              <a:t>Run the </a:t>
            </a:r>
            <a:r>
              <a:rPr sz="2000" dirty="0" err="1"/>
              <a:t>DESeq</a:t>
            </a:r>
            <a:r>
              <a:rPr sz="2000" dirty="0"/>
              <a:t> analysis</a:t>
            </a:r>
          </a:p>
          <a:p>
            <a:pPr marL="152400" indent="-152400">
              <a:buSzPct val="123000"/>
              <a:buChar char="•"/>
            </a:pPr>
            <a:r>
              <a:rPr sz="2000" dirty="0"/>
              <a:t>Extract Results</a:t>
            </a:r>
          </a:p>
        </p:txBody>
      </p:sp>
      <p:sp>
        <p:nvSpPr>
          <p:cNvPr id="761" name="Shuffled"/>
          <p:cNvSpPr txBox="1"/>
          <p:nvPr/>
        </p:nvSpPr>
        <p:spPr>
          <a:xfrm>
            <a:off x="8210709" y="3218686"/>
            <a:ext cx="10886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Shuffled</a:t>
            </a:r>
          </a:p>
        </p:txBody>
      </p:sp>
      <p:sp>
        <p:nvSpPr>
          <p:cNvPr id="763" name="Correct"/>
          <p:cNvSpPr txBox="1"/>
          <p:nvPr/>
        </p:nvSpPr>
        <p:spPr>
          <a:xfrm>
            <a:off x="2126960" y="3233679"/>
            <a:ext cx="311589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r>
              <a:rPr sz="2400" dirty="0"/>
              <a:t>Correct</a:t>
            </a:r>
          </a:p>
        </p:txBody>
      </p:sp>
      <p:pic>
        <p:nvPicPr>
          <p:cNvPr id="2" name="Picture 1">
            <a:extLst>
              <a:ext uri="{FF2B5EF4-FFF2-40B4-BE49-F238E27FC236}">
                <a16:creationId xmlns:a16="http://schemas.microsoft.com/office/drawing/2014/main" id="{75BA48EB-F8C9-2B97-108A-F245A78EA61A}"/>
              </a:ext>
            </a:extLst>
          </p:cNvPr>
          <p:cNvPicPr>
            <a:picLocks noChangeAspect="1"/>
          </p:cNvPicPr>
          <p:nvPr/>
        </p:nvPicPr>
        <p:blipFill>
          <a:blip r:embed="rId2"/>
          <a:stretch>
            <a:fillRect/>
          </a:stretch>
        </p:blipFill>
        <p:spPr>
          <a:xfrm>
            <a:off x="770963" y="1498923"/>
            <a:ext cx="7519149" cy="1448566"/>
          </a:xfrm>
          <a:prstGeom prst="rect">
            <a:avLst/>
          </a:prstGeom>
        </p:spPr>
      </p:pic>
      <p:pic>
        <p:nvPicPr>
          <p:cNvPr id="3" name="Picture 2">
            <a:extLst>
              <a:ext uri="{FF2B5EF4-FFF2-40B4-BE49-F238E27FC236}">
                <a16:creationId xmlns:a16="http://schemas.microsoft.com/office/drawing/2014/main" id="{9264E4DD-722A-3A0D-95A7-63F01228DE4D}"/>
              </a:ext>
            </a:extLst>
          </p:cNvPr>
          <p:cNvPicPr>
            <a:picLocks noChangeAspect="1"/>
          </p:cNvPicPr>
          <p:nvPr/>
        </p:nvPicPr>
        <p:blipFill>
          <a:blip r:embed="rId3"/>
          <a:stretch>
            <a:fillRect/>
          </a:stretch>
        </p:blipFill>
        <p:spPr>
          <a:xfrm>
            <a:off x="6959473" y="3910511"/>
            <a:ext cx="4265545" cy="2223621"/>
          </a:xfrm>
          <a:prstGeom prst="rect">
            <a:avLst/>
          </a:prstGeom>
        </p:spPr>
      </p:pic>
      <p:pic>
        <p:nvPicPr>
          <p:cNvPr id="4" name="Picture 3">
            <a:extLst>
              <a:ext uri="{FF2B5EF4-FFF2-40B4-BE49-F238E27FC236}">
                <a16:creationId xmlns:a16="http://schemas.microsoft.com/office/drawing/2014/main" id="{60874465-CA08-0AC6-9A39-FDE1B3C3480A}"/>
              </a:ext>
            </a:extLst>
          </p:cNvPr>
          <p:cNvPicPr>
            <a:picLocks noChangeAspect="1"/>
          </p:cNvPicPr>
          <p:nvPr/>
        </p:nvPicPr>
        <p:blipFill>
          <a:blip r:embed="rId4"/>
          <a:stretch>
            <a:fillRect/>
          </a:stretch>
        </p:blipFill>
        <p:spPr>
          <a:xfrm>
            <a:off x="1094729" y="3910511"/>
            <a:ext cx="3947918" cy="213983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Image" descr="Image"/>
          <p:cNvPicPr>
            <a:picLocks noChangeAspect="1"/>
          </p:cNvPicPr>
          <p:nvPr/>
        </p:nvPicPr>
        <p:blipFill>
          <a:blip r:embed="rId2"/>
          <a:stretch>
            <a:fillRect/>
          </a:stretch>
        </p:blipFill>
        <p:spPr>
          <a:xfrm>
            <a:off x="585168" y="2607345"/>
            <a:ext cx="5435849" cy="3359151"/>
          </a:xfrm>
          <a:prstGeom prst="rect">
            <a:avLst/>
          </a:prstGeom>
          <a:ln w="12700">
            <a:miter lim="400000"/>
          </a:ln>
        </p:spPr>
      </p:pic>
      <p:sp>
        <p:nvSpPr>
          <p:cNvPr id="768" name="Original Data"/>
          <p:cNvSpPr txBox="1"/>
          <p:nvPr/>
        </p:nvSpPr>
        <p:spPr>
          <a:xfrm>
            <a:off x="2661102" y="2504779"/>
            <a:ext cx="6636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Original Data</a:t>
            </a:r>
          </a:p>
        </p:txBody>
      </p:sp>
      <p:sp>
        <p:nvSpPr>
          <p:cNvPr id="770" name="We can use the same approach to look at PCA plots"/>
          <p:cNvSpPr txBox="1"/>
          <p:nvPr/>
        </p:nvSpPr>
        <p:spPr>
          <a:xfrm>
            <a:off x="1793925" y="212553"/>
            <a:ext cx="8604150"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3200" dirty="0"/>
              <a:t>We can use the same approach to look at PCA plots</a:t>
            </a:r>
          </a:p>
        </p:txBody>
      </p:sp>
      <p:pic>
        <p:nvPicPr>
          <p:cNvPr id="772" name="Image" descr="Image"/>
          <p:cNvPicPr>
            <a:picLocks noChangeAspect="1"/>
          </p:cNvPicPr>
          <p:nvPr/>
        </p:nvPicPr>
        <p:blipFill>
          <a:blip r:embed="rId3"/>
          <a:stretch>
            <a:fillRect/>
          </a:stretch>
        </p:blipFill>
        <p:spPr>
          <a:xfrm>
            <a:off x="7275937" y="2279255"/>
            <a:ext cx="4246833" cy="3725011"/>
          </a:xfrm>
          <a:prstGeom prst="rect">
            <a:avLst/>
          </a:prstGeom>
          <a:ln w="12700">
            <a:miter lim="400000"/>
          </a:ln>
        </p:spPr>
      </p:pic>
      <p:sp>
        <p:nvSpPr>
          <p:cNvPr id="773" name="corrected"/>
          <p:cNvSpPr txBox="1"/>
          <p:nvPr/>
        </p:nvSpPr>
        <p:spPr>
          <a:xfrm>
            <a:off x="9044794" y="2054437"/>
            <a:ext cx="5033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a:t>
            </a:r>
          </a:p>
        </p:txBody>
      </p:sp>
      <p:pic>
        <p:nvPicPr>
          <p:cNvPr id="2" name="Picture 1">
            <a:extLst>
              <a:ext uri="{FF2B5EF4-FFF2-40B4-BE49-F238E27FC236}">
                <a16:creationId xmlns:a16="http://schemas.microsoft.com/office/drawing/2014/main" id="{29BFAC38-E233-D762-CD9C-3955DBD58650}"/>
              </a:ext>
            </a:extLst>
          </p:cNvPr>
          <p:cNvPicPr>
            <a:picLocks noChangeAspect="1"/>
          </p:cNvPicPr>
          <p:nvPr/>
        </p:nvPicPr>
        <p:blipFill>
          <a:blip r:embed="rId4"/>
          <a:stretch>
            <a:fillRect/>
          </a:stretch>
        </p:blipFill>
        <p:spPr>
          <a:xfrm>
            <a:off x="2209800" y="703520"/>
            <a:ext cx="7772400" cy="135091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orrected"/>
          <p:cNvSpPr txBox="1"/>
          <p:nvPr/>
        </p:nvSpPr>
        <p:spPr>
          <a:xfrm>
            <a:off x="3109588" y="1910042"/>
            <a:ext cx="5033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a:t>
            </a:r>
          </a:p>
        </p:txBody>
      </p:sp>
      <p:sp>
        <p:nvSpPr>
          <p:cNvPr id="776"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 - using permuted condition labels</a:t>
            </a:r>
          </a:p>
        </p:txBody>
      </p:sp>
      <p:sp>
        <p:nvSpPr>
          <p:cNvPr id="777" name="Permuted Data"/>
          <p:cNvSpPr txBox="1"/>
          <p:nvPr/>
        </p:nvSpPr>
        <p:spPr>
          <a:xfrm>
            <a:off x="8373295" y="1910042"/>
            <a:ext cx="7630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Permuted Data</a:t>
            </a:r>
          </a:p>
        </p:txBody>
      </p:sp>
      <p:pic>
        <p:nvPicPr>
          <p:cNvPr id="780" name="Image" descr="Image"/>
          <p:cNvPicPr>
            <a:picLocks noChangeAspect="1"/>
          </p:cNvPicPr>
          <p:nvPr/>
        </p:nvPicPr>
        <p:blipFill>
          <a:blip r:embed="rId2"/>
          <a:stretch>
            <a:fillRect/>
          </a:stretch>
        </p:blipFill>
        <p:spPr>
          <a:xfrm>
            <a:off x="1506396" y="2178806"/>
            <a:ext cx="4246833" cy="3725011"/>
          </a:xfrm>
          <a:prstGeom prst="rect">
            <a:avLst/>
          </a:prstGeom>
          <a:ln w="12700">
            <a:miter lim="400000"/>
          </a:ln>
        </p:spPr>
      </p:pic>
      <p:sp>
        <p:nvSpPr>
          <p:cNvPr id="9" name="We can use the same approach to look at PCA plots">
            <a:extLst>
              <a:ext uri="{FF2B5EF4-FFF2-40B4-BE49-F238E27FC236}">
                <a16:creationId xmlns:a16="http://schemas.microsoft.com/office/drawing/2014/main" id="{14618E55-8FB2-63DC-8CCF-9661D2928458}"/>
              </a:ext>
            </a:extLst>
          </p:cNvPr>
          <p:cNvSpPr txBox="1"/>
          <p:nvPr/>
        </p:nvSpPr>
        <p:spPr>
          <a:xfrm>
            <a:off x="1793925" y="212553"/>
            <a:ext cx="8604150"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3200" dirty="0"/>
              <a:t>We can use the same approach to look at PCA plots</a:t>
            </a:r>
          </a:p>
        </p:txBody>
      </p:sp>
      <p:pic>
        <p:nvPicPr>
          <p:cNvPr id="2" name="Picture 1">
            <a:extLst>
              <a:ext uri="{FF2B5EF4-FFF2-40B4-BE49-F238E27FC236}">
                <a16:creationId xmlns:a16="http://schemas.microsoft.com/office/drawing/2014/main" id="{9C34456A-213D-0589-1454-36F4A73BF501}"/>
              </a:ext>
            </a:extLst>
          </p:cNvPr>
          <p:cNvPicPr>
            <a:picLocks noChangeAspect="1"/>
          </p:cNvPicPr>
          <p:nvPr/>
        </p:nvPicPr>
        <p:blipFill>
          <a:blip r:embed="rId3"/>
          <a:stretch>
            <a:fillRect/>
          </a:stretch>
        </p:blipFill>
        <p:spPr>
          <a:xfrm>
            <a:off x="2968575" y="723588"/>
            <a:ext cx="6599007" cy="1146970"/>
          </a:xfrm>
          <a:prstGeom prst="rect">
            <a:avLst/>
          </a:prstGeom>
        </p:spPr>
      </p:pic>
      <p:pic>
        <p:nvPicPr>
          <p:cNvPr id="3" name="Picture 2">
            <a:extLst>
              <a:ext uri="{FF2B5EF4-FFF2-40B4-BE49-F238E27FC236}">
                <a16:creationId xmlns:a16="http://schemas.microsoft.com/office/drawing/2014/main" id="{F1C0342C-1DAA-29B7-54F7-5814338E2FC7}"/>
              </a:ext>
            </a:extLst>
          </p:cNvPr>
          <p:cNvPicPr>
            <a:picLocks noChangeAspect="1"/>
          </p:cNvPicPr>
          <p:nvPr/>
        </p:nvPicPr>
        <p:blipFill>
          <a:blip r:embed="rId4"/>
          <a:stretch>
            <a:fillRect/>
          </a:stretch>
        </p:blipFill>
        <p:spPr>
          <a:xfrm>
            <a:off x="6217494" y="2178806"/>
            <a:ext cx="5407488" cy="378306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2"/>
          <a:stretch>
            <a:fillRect/>
          </a:stretch>
        </p:blipFill>
        <p:spPr>
          <a:xfrm>
            <a:off x="6500600" y="2232981"/>
            <a:ext cx="4529523" cy="3335215"/>
          </a:xfrm>
          <a:prstGeom prst="rect">
            <a:avLst/>
          </a:prstGeom>
          <a:ln w="12700">
            <a:miter lim="400000"/>
          </a:ln>
        </p:spPr>
      </p:pic>
      <p:sp>
        <p:nvSpPr>
          <p:cNvPr id="784" name="SVA corrected"/>
          <p:cNvSpPr txBox="1"/>
          <p:nvPr/>
        </p:nvSpPr>
        <p:spPr>
          <a:xfrm>
            <a:off x="7961237" y="1425049"/>
            <a:ext cx="1510413"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000" dirty="0"/>
              <a:t>SVA corrected</a:t>
            </a:r>
          </a:p>
        </p:txBody>
      </p:sp>
      <p:pic>
        <p:nvPicPr>
          <p:cNvPr id="785" name="Image" descr="Image"/>
          <p:cNvPicPr>
            <a:picLocks noChangeAspect="1"/>
          </p:cNvPicPr>
          <p:nvPr/>
        </p:nvPicPr>
        <p:blipFill>
          <a:blip r:embed="rId3"/>
          <a:stretch>
            <a:fillRect/>
          </a:stretch>
        </p:blipFill>
        <p:spPr>
          <a:xfrm>
            <a:off x="1364847" y="2232981"/>
            <a:ext cx="4529525" cy="3266909"/>
          </a:xfrm>
          <a:prstGeom prst="rect">
            <a:avLst/>
          </a:prstGeom>
          <a:ln w="12700">
            <a:miter lim="400000"/>
          </a:ln>
        </p:spPr>
      </p:pic>
      <p:sp>
        <p:nvSpPr>
          <p:cNvPr id="786" name="Did our class data have a batch effect?"/>
          <p:cNvSpPr txBox="1"/>
          <p:nvPr/>
        </p:nvSpPr>
        <p:spPr>
          <a:xfrm>
            <a:off x="3241167" y="432451"/>
            <a:ext cx="6556282"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3200" dirty="0"/>
              <a:t>Did our class data have a batch effect?</a:t>
            </a:r>
          </a:p>
        </p:txBody>
      </p:sp>
      <p:sp>
        <p:nvSpPr>
          <p:cNvPr id="787" name="Original"/>
          <p:cNvSpPr txBox="1"/>
          <p:nvPr/>
        </p:nvSpPr>
        <p:spPr>
          <a:xfrm>
            <a:off x="2889385" y="1450187"/>
            <a:ext cx="86722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000" dirty="0"/>
              <a:t>Original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otal counts per sample"/>
          <p:cNvSpPr txBox="1"/>
          <p:nvPr/>
        </p:nvSpPr>
        <p:spPr>
          <a:xfrm>
            <a:off x="4875840" y="326338"/>
            <a:ext cx="308225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dirty="0"/>
              <a:t>Total counts per sample</a:t>
            </a:r>
          </a:p>
        </p:txBody>
      </p:sp>
      <p:pic>
        <p:nvPicPr>
          <p:cNvPr id="545" name="Image" descr="Image"/>
          <p:cNvPicPr>
            <a:picLocks noChangeAspect="1"/>
          </p:cNvPicPr>
          <p:nvPr/>
        </p:nvPicPr>
        <p:blipFill>
          <a:blip r:embed="rId2"/>
          <a:stretch>
            <a:fillRect/>
          </a:stretch>
        </p:blipFill>
        <p:spPr>
          <a:xfrm>
            <a:off x="662568" y="1385324"/>
            <a:ext cx="3413131" cy="1000401"/>
          </a:xfrm>
          <a:prstGeom prst="rect">
            <a:avLst/>
          </a:prstGeom>
          <a:ln w="12700">
            <a:miter lim="400000"/>
          </a:ln>
        </p:spPr>
      </p:pic>
      <p:pic>
        <p:nvPicPr>
          <p:cNvPr id="546" name="Image" descr="Image"/>
          <p:cNvPicPr>
            <a:picLocks noChangeAspect="1"/>
          </p:cNvPicPr>
          <p:nvPr/>
        </p:nvPicPr>
        <p:blipFill>
          <a:blip r:embed="rId3"/>
          <a:stretch>
            <a:fillRect/>
          </a:stretch>
        </p:blipFill>
        <p:spPr>
          <a:xfrm>
            <a:off x="4569252" y="1453289"/>
            <a:ext cx="6777685" cy="3267961"/>
          </a:xfrm>
          <a:prstGeom prst="rect">
            <a:avLst/>
          </a:prstGeom>
          <a:ln w="12700">
            <a:miter lim="400000"/>
          </a:ln>
        </p:spPr>
      </p:pic>
      <p:sp>
        <p:nvSpPr>
          <p:cNvPr id="2" name="TextBox 1">
            <a:extLst>
              <a:ext uri="{FF2B5EF4-FFF2-40B4-BE49-F238E27FC236}">
                <a16:creationId xmlns:a16="http://schemas.microsoft.com/office/drawing/2014/main" id="{C2C20D2B-14A4-A3C5-00DE-6D650C5501E9}"/>
              </a:ext>
            </a:extLst>
          </p:cNvPr>
          <p:cNvSpPr txBox="1"/>
          <p:nvPr/>
        </p:nvSpPr>
        <p:spPr>
          <a:xfrm>
            <a:off x="494270" y="2990335"/>
            <a:ext cx="3299254" cy="923330"/>
          </a:xfrm>
          <a:prstGeom prst="rect">
            <a:avLst/>
          </a:prstGeom>
          <a:noFill/>
        </p:spPr>
        <p:txBody>
          <a:bodyPr wrap="square" rtlCol="0">
            <a:spAutoFit/>
          </a:bodyPr>
          <a:lstStyle/>
          <a:p>
            <a:r>
              <a:rPr lang="en-US" dirty="0"/>
              <a:t>Do any samples have an unexpectedly high or low number of reads?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19DCBF-DFF3-ADF9-E49E-F47CF8C5FC4D}"/>
              </a:ext>
            </a:extLst>
          </p:cNvPr>
          <p:cNvSpPr txBox="1"/>
          <p:nvPr/>
        </p:nvSpPr>
        <p:spPr>
          <a:xfrm>
            <a:off x="4262717" y="1021977"/>
            <a:ext cx="4672853" cy="369332"/>
          </a:xfrm>
          <a:prstGeom prst="rect">
            <a:avLst/>
          </a:prstGeom>
          <a:noFill/>
        </p:spPr>
        <p:txBody>
          <a:bodyPr wrap="square" rtlCol="0">
            <a:spAutoFit/>
          </a:bodyPr>
          <a:lstStyle/>
          <a:p>
            <a:r>
              <a:rPr lang="en-US" dirty="0"/>
              <a:t>BATCH EFFECT SCRIPT IS </a:t>
            </a:r>
            <a:r>
              <a:rPr lang="en-US" dirty="0" err="1"/>
              <a:t>DE_BatchEffects.R</a:t>
            </a:r>
            <a:endParaRPr lang="en-US" dirty="0"/>
          </a:p>
        </p:txBody>
      </p:sp>
    </p:spTree>
    <p:extLst>
      <p:ext uri="{BB962C8B-B14F-4D97-AF65-F5344CB8AC3E}">
        <p14:creationId xmlns:p14="http://schemas.microsoft.com/office/powerpoint/2010/main" val="212709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Image" descr="Image"/>
          <p:cNvPicPr>
            <a:picLocks noChangeAspect="1"/>
          </p:cNvPicPr>
          <p:nvPr/>
        </p:nvPicPr>
        <p:blipFill>
          <a:blip r:embed="rId3"/>
          <a:stretch>
            <a:fillRect/>
          </a:stretch>
        </p:blipFill>
        <p:spPr>
          <a:xfrm>
            <a:off x="6432699" y="788165"/>
            <a:ext cx="4859300" cy="5676575"/>
          </a:xfrm>
          <a:prstGeom prst="rect">
            <a:avLst/>
          </a:prstGeom>
          <a:ln w="12700">
            <a:miter lim="400000"/>
          </a:ln>
        </p:spPr>
      </p:pic>
      <p:sp>
        <p:nvSpPr>
          <p:cNvPr id="549" name="Normalized using DESeq"/>
          <p:cNvSpPr txBox="1"/>
          <p:nvPr/>
        </p:nvSpPr>
        <p:spPr>
          <a:xfrm>
            <a:off x="4371213" y="150237"/>
            <a:ext cx="307424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Normalized using DESeq</a:t>
            </a:r>
          </a:p>
        </p:txBody>
      </p:sp>
      <p:sp>
        <p:nvSpPr>
          <p:cNvPr id="550" name="Text"/>
          <p:cNvSpPr txBox="1"/>
          <p:nvPr/>
        </p:nvSpPr>
        <p:spPr>
          <a:xfrm>
            <a:off x="5927750" y="3334102"/>
            <a:ext cx="51361" cy="189796"/>
          </a:xfrm>
          <a:prstGeom prst="rect">
            <a:avLst/>
          </a:prstGeom>
          <a:ln w="12700">
            <a:miter lim="400000"/>
          </a:ln>
        </p:spPr>
        <p:txBody>
          <a:bodyPr wrap="none" lIns="25400" tIns="25400" rIns="25400" bIns="25400" anchor="ctr">
            <a:spAutoFit/>
          </a:bodyPr>
          <a:lstStyle/>
          <a:p>
            <a:endParaRPr sz="900"/>
          </a:p>
        </p:txBody>
      </p:sp>
      <p:pic>
        <p:nvPicPr>
          <p:cNvPr id="2" name="Picture 1">
            <a:extLst>
              <a:ext uri="{FF2B5EF4-FFF2-40B4-BE49-F238E27FC236}">
                <a16:creationId xmlns:a16="http://schemas.microsoft.com/office/drawing/2014/main" id="{18271AD4-EF83-EEBE-4DD9-1B9CFAA56E4B}"/>
              </a:ext>
            </a:extLst>
          </p:cNvPr>
          <p:cNvPicPr>
            <a:picLocks noChangeAspect="1"/>
          </p:cNvPicPr>
          <p:nvPr/>
        </p:nvPicPr>
        <p:blipFill>
          <a:blip r:embed="rId4"/>
          <a:stretch>
            <a:fillRect/>
          </a:stretch>
        </p:blipFill>
        <p:spPr>
          <a:xfrm>
            <a:off x="378589" y="1071551"/>
            <a:ext cx="5600522" cy="14368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Image" descr="Image"/>
          <p:cNvPicPr>
            <a:picLocks noChangeAspect="1"/>
          </p:cNvPicPr>
          <p:nvPr/>
        </p:nvPicPr>
        <p:blipFill>
          <a:blip r:embed="rId3"/>
          <a:stretch>
            <a:fillRect/>
          </a:stretch>
        </p:blipFill>
        <p:spPr>
          <a:xfrm>
            <a:off x="1012969" y="2150326"/>
            <a:ext cx="3054351" cy="3022601"/>
          </a:xfrm>
          <a:prstGeom prst="rect">
            <a:avLst/>
          </a:prstGeom>
          <a:ln w="12700">
            <a:miter lim="400000"/>
          </a:ln>
        </p:spPr>
      </p:pic>
      <p:sp>
        <p:nvSpPr>
          <p:cNvPr id="555" name="https://bioconductor.org/packages/release/bioc/vignettes/DESeq2/inst/doc/DESeq2.html#data-transformations-and-visualization"/>
          <p:cNvSpPr txBox="1"/>
          <p:nvPr/>
        </p:nvSpPr>
        <p:spPr>
          <a:xfrm>
            <a:off x="3278139" y="6432818"/>
            <a:ext cx="617156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https://bioconductor.org/packages/release/bioc/vignettes/DESeq2/inst/doc/DESeq2.html#data-transformations-and-visualization</a:t>
            </a:r>
          </a:p>
        </p:txBody>
      </p:sp>
      <p:pic>
        <p:nvPicPr>
          <p:cNvPr id="556" name="Image" descr="Image"/>
          <p:cNvPicPr>
            <a:picLocks noChangeAspect="1"/>
          </p:cNvPicPr>
          <p:nvPr/>
        </p:nvPicPr>
        <p:blipFill>
          <a:blip r:embed="rId4"/>
          <a:stretch>
            <a:fillRect/>
          </a:stretch>
        </p:blipFill>
        <p:spPr>
          <a:xfrm>
            <a:off x="4584700" y="2153501"/>
            <a:ext cx="3022600" cy="3016251"/>
          </a:xfrm>
          <a:prstGeom prst="rect">
            <a:avLst/>
          </a:prstGeom>
          <a:ln w="12700">
            <a:miter lim="400000"/>
          </a:ln>
        </p:spPr>
      </p:pic>
      <p:pic>
        <p:nvPicPr>
          <p:cNvPr id="557" name="Image" descr="Image"/>
          <p:cNvPicPr>
            <a:picLocks noChangeAspect="1"/>
          </p:cNvPicPr>
          <p:nvPr/>
        </p:nvPicPr>
        <p:blipFill>
          <a:blip r:embed="rId5"/>
          <a:stretch>
            <a:fillRect/>
          </a:stretch>
        </p:blipFill>
        <p:spPr>
          <a:xfrm>
            <a:off x="7973052" y="2153501"/>
            <a:ext cx="2997201" cy="3016251"/>
          </a:xfrm>
          <a:prstGeom prst="rect">
            <a:avLst/>
          </a:prstGeom>
          <a:ln w="12700">
            <a:miter lim="400000"/>
          </a:ln>
        </p:spPr>
      </p:pic>
      <p:sp>
        <p:nvSpPr>
          <p:cNvPr id="558" name="Log2(n+1)"/>
          <p:cNvSpPr txBox="1"/>
          <p:nvPr/>
        </p:nvSpPr>
        <p:spPr>
          <a:xfrm>
            <a:off x="1917735" y="1892180"/>
            <a:ext cx="83035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Log2(n+1)</a:t>
            </a:r>
          </a:p>
        </p:txBody>
      </p:sp>
      <p:sp>
        <p:nvSpPr>
          <p:cNvPr id="559" name="vst"/>
          <p:cNvSpPr txBox="1"/>
          <p:nvPr/>
        </p:nvSpPr>
        <p:spPr>
          <a:xfrm>
            <a:off x="5942171" y="1892180"/>
            <a:ext cx="27430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vst</a:t>
            </a:r>
          </a:p>
        </p:txBody>
      </p:sp>
      <p:sp>
        <p:nvSpPr>
          <p:cNvPr id="560" name="rlog"/>
          <p:cNvSpPr txBox="1"/>
          <p:nvPr/>
        </p:nvSpPr>
        <p:spPr>
          <a:xfrm>
            <a:off x="9203325" y="1892180"/>
            <a:ext cx="354264"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rlog</a:t>
            </a:r>
          </a:p>
        </p:txBody>
      </p:sp>
      <p:sp>
        <p:nvSpPr>
          <p:cNvPr id="561" name="Data transformations"/>
          <p:cNvSpPr txBox="1"/>
          <p:nvPr/>
        </p:nvSpPr>
        <p:spPr>
          <a:xfrm>
            <a:off x="1424363" y="629114"/>
            <a:ext cx="903561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dirty="0"/>
              <a:t>Data transformations</a:t>
            </a:r>
            <a:r>
              <a:rPr lang="en-US" sz="2400" dirty="0"/>
              <a:t> – how to transform data for visualization purposes</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A better way - rlog and VST"/>
          <p:cNvSpPr txBox="1"/>
          <p:nvPr/>
        </p:nvSpPr>
        <p:spPr>
          <a:xfrm>
            <a:off x="4077691" y="205624"/>
            <a:ext cx="350756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better way - rlog and VST</a:t>
            </a:r>
          </a:p>
        </p:txBody>
      </p:sp>
      <p:sp>
        <p:nvSpPr>
          <p:cNvPr id="572" name="Sample1"/>
          <p:cNvSpPr txBox="1"/>
          <p:nvPr/>
        </p:nvSpPr>
        <p:spPr>
          <a:xfrm>
            <a:off x="2144419" y="4638275"/>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Sample1</a:t>
            </a:r>
          </a:p>
        </p:txBody>
      </p:sp>
      <p:sp>
        <p:nvSpPr>
          <p:cNvPr id="573" name="Sample2"/>
          <p:cNvSpPr txBox="1"/>
          <p:nvPr/>
        </p:nvSpPr>
        <p:spPr>
          <a:xfrm rot="16200000">
            <a:off x="376061" y="3139857"/>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Sample2</a:t>
            </a:r>
          </a:p>
        </p:txBody>
      </p:sp>
      <p:sp>
        <p:nvSpPr>
          <p:cNvPr id="574" name="At low expression…"/>
          <p:cNvSpPr txBox="1"/>
          <p:nvPr/>
        </p:nvSpPr>
        <p:spPr>
          <a:xfrm>
            <a:off x="1771877" y="5081552"/>
            <a:ext cx="97783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At low expression</a:t>
            </a:r>
          </a:p>
          <a:p>
            <a:r>
              <a:rPr sz="900"/>
              <a:t>Noise is dominating</a:t>
            </a:r>
          </a:p>
        </p:txBody>
      </p:sp>
      <p:sp>
        <p:nvSpPr>
          <p:cNvPr id="575" name="Better,…"/>
          <p:cNvSpPr txBox="1"/>
          <p:nvPr/>
        </p:nvSpPr>
        <p:spPr>
          <a:xfrm>
            <a:off x="4599889" y="5159094"/>
            <a:ext cx="205024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Better, </a:t>
            </a:r>
          </a:p>
          <a:p>
            <a:r>
              <a:rPr sz="900"/>
              <a:t>shifts expression of lower expressed genes</a:t>
            </a:r>
          </a:p>
        </p:txBody>
      </p:sp>
      <p:sp>
        <p:nvSpPr>
          <p:cNvPr id="576" name="Sample1"/>
          <p:cNvSpPr txBox="1"/>
          <p:nvPr/>
        </p:nvSpPr>
        <p:spPr>
          <a:xfrm>
            <a:off x="5167329" y="4638275"/>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Sample1</a:t>
            </a:r>
          </a:p>
        </p:txBody>
      </p:sp>
      <p:pic>
        <p:nvPicPr>
          <p:cNvPr id="577" name="Image" descr="Image"/>
          <p:cNvPicPr>
            <a:picLocks noChangeAspect="1"/>
          </p:cNvPicPr>
          <p:nvPr/>
        </p:nvPicPr>
        <p:blipFill>
          <a:blip r:embed="rId3"/>
          <a:stretch>
            <a:fillRect/>
          </a:stretch>
        </p:blipFill>
        <p:spPr>
          <a:xfrm>
            <a:off x="1239905" y="1262552"/>
            <a:ext cx="10200260" cy="3789323"/>
          </a:xfrm>
          <a:prstGeom prst="rect">
            <a:avLst/>
          </a:prstGeom>
          <a:ln w="12700">
            <a:miter lim="400000"/>
          </a:ln>
        </p:spPr>
      </p:pic>
      <p:sp>
        <p:nvSpPr>
          <p:cNvPr id="578" name="Oval"/>
          <p:cNvSpPr/>
          <p:nvPr/>
        </p:nvSpPr>
        <p:spPr>
          <a:xfrm>
            <a:off x="1977978" y="3122577"/>
            <a:ext cx="1212952" cy="1338810"/>
          </a:xfrm>
          <a:prstGeom prst="ellipse">
            <a:avLst/>
          </a:prstGeom>
          <a:ln w="381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79" name="Shrinks low counts"/>
          <p:cNvSpPr txBox="1"/>
          <p:nvPr/>
        </p:nvSpPr>
        <p:spPr>
          <a:xfrm>
            <a:off x="8188461" y="5228343"/>
            <a:ext cx="95218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Shrinks low counts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5" name="vst and rlog transformations"/>
          <p:cNvSpPr txBox="1"/>
          <p:nvPr/>
        </p:nvSpPr>
        <p:spPr>
          <a:xfrm>
            <a:off x="4010177" y="294244"/>
            <a:ext cx="365927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vst and rlog transformations</a:t>
            </a:r>
          </a:p>
        </p:txBody>
      </p:sp>
      <p:pic>
        <p:nvPicPr>
          <p:cNvPr id="566" name="Image" descr="Image"/>
          <p:cNvPicPr>
            <a:picLocks noChangeAspect="1"/>
          </p:cNvPicPr>
          <p:nvPr/>
        </p:nvPicPr>
        <p:blipFill>
          <a:blip r:embed="rId3"/>
          <a:stretch>
            <a:fillRect/>
          </a:stretch>
        </p:blipFill>
        <p:spPr>
          <a:xfrm>
            <a:off x="6839995" y="913619"/>
            <a:ext cx="4549358" cy="5190934"/>
          </a:xfrm>
          <a:prstGeom prst="rect">
            <a:avLst/>
          </a:prstGeom>
          <a:ln w="12700">
            <a:miter lim="400000"/>
          </a:ln>
        </p:spPr>
      </p:pic>
      <p:pic>
        <p:nvPicPr>
          <p:cNvPr id="567" name="Image" descr="Image"/>
          <p:cNvPicPr>
            <a:picLocks noChangeAspect="1"/>
          </p:cNvPicPr>
          <p:nvPr/>
        </p:nvPicPr>
        <p:blipFill>
          <a:blip r:embed="rId4"/>
          <a:stretch>
            <a:fillRect/>
          </a:stretch>
        </p:blipFill>
        <p:spPr>
          <a:xfrm>
            <a:off x="532833" y="817508"/>
            <a:ext cx="5730116" cy="5383156"/>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 name="Image" descr="Image"/>
          <p:cNvPicPr>
            <a:picLocks noChangeAspect="1"/>
          </p:cNvPicPr>
          <p:nvPr/>
        </p:nvPicPr>
        <p:blipFill>
          <a:blip r:embed="rId2"/>
          <a:stretch>
            <a:fillRect/>
          </a:stretch>
        </p:blipFill>
        <p:spPr>
          <a:xfrm>
            <a:off x="263681" y="1915073"/>
            <a:ext cx="5295901" cy="3867151"/>
          </a:xfrm>
          <a:prstGeom prst="rect">
            <a:avLst/>
          </a:prstGeom>
          <a:ln w="12700">
            <a:miter lim="400000"/>
          </a:ln>
        </p:spPr>
      </p:pic>
      <p:pic>
        <p:nvPicPr>
          <p:cNvPr id="2" name="Picture 1">
            <a:extLst>
              <a:ext uri="{FF2B5EF4-FFF2-40B4-BE49-F238E27FC236}">
                <a16:creationId xmlns:a16="http://schemas.microsoft.com/office/drawing/2014/main" id="{30ADBBB3-32DD-6F5D-C63E-DD3339513C21}"/>
              </a:ext>
            </a:extLst>
          </p:cNvPr>
          <p:cNvPicPr>
            <a:picLocks noChangeAspect="1"/>
          </p:cNvPicPr>
          <p:nvPr/>
        </p:nvPicPr>
        <p:blipFill>
          <a:blip r:embed="rId3"/>
          <a:stretch>
            <a:fillRect/>
          </a:stretch>
        </p:blipFill>
        <p:spPr>
          <a:xfrm>
            <a:off x="2741790" y="165027"/>
            <a:ext cx="5956300" cy="1168400"/>
          </a:xfrm>
          <a:prstGeom prst="rect">
            <a:avLst/>
          </a:prstGeom>
        </p:spPr>
      </p:pic>
      <p:sp>
        <p:nvSpPr>
          <p:cNvPr id="3" name="TextBox 2">
            <a:extLst>
              <a:ext uri="{FF2B5EF4-FFF2-40B4-BE49-F238E27FC236}">
                <a16:creationId xmlns:a16="http://schemas.microsoft.com/office/drawing/2014/main" id="{EF053F6E-AB7C-0F3C-5553-69F1751230DD}"/>
              </a:ext>
            </a:extLst>
          </p:cNvPr>
          <p:cNvSpPr txBox="1"/>
          <p:nvPr/>
        </p:nvSpPr>
        <p:spPr>
          <a:xfrm>
            <a:off x="2537063" y="1659662"/>
            <a:ext cx="749138" cy="369332"/>
          </a:xfrm>
          <a:prstGeom prst="rect">
            <a:avLst/>
          </a:prstGeom>
          <a:noFill/>
        </p:spPr>
        <p:txBody>
          <a:bodyPr wrap="square" rtlCol="0">
            <a:spAutoFit/>
          </a:bodyPr>
          <a:lstStyle/>
          <a:p>
            <a:r>
              <a:rPr lang="en-US" dirty="0"/>
              <a:t>VST</a:t>
            </a:r>
          </a:p>
        </p:txBody>
      </p:sp>
      <p:pic>
        <p:nvPicPr>
          <p:cNvPr id="4" name="Picture 3">
            <a:extLst>
              <a:ext uri="{FF2B5EF4-FFF2-40B4-BE49-F238E27FC236}">
                <a16:creationId xmlns:a16="http://schemas.microsoft.com/office/drawing/2014/main" id="{DFB697C0-CAEC-B90E-74CD-20352FE86B50}"/>
              </a:ext>
            </a:extLst>
          </p:cNvPr>
          <p:cNvPicPr>
            <a:picLocks noChangeAspect="1"/>
          </p:cNvPicPr>
          <p:nvPr/>
        </p:nvPicPr>
        <p:blipFill>
          <a:blip r:embed="rId4"/>
          <a:stretch>
            <a:fillRect/>
          </a:stretch>
        </p:blipFill>
        <p:spPr>
          <a:xfrm>
            <a:off x="5806664" y="1839371"/>
            <a:ext cx="4806874" cy="38107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3138</TotalTime>
  <Words>2000</Words>
  <Application>Microsoft Macintosh PowerPoint</Application>
  <PresentationFormat>Widescreen</PresentationFormat>
  <Paragraphs>221</Paragraphs>
  <Slides>40</Slides>
  <Notes>17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Raab, Jesse</dc:creator>
  <cp:lastModifiedBy>Raab, Jesse</cp:lastModifiedBy>
  <cp:revision>7</cp:revision>
  <dcterms:created xsi:type="dcterms:W3CDTF">2023-04-21T18:33:30Z</dcterms:created>
  <dcterms:modified xsi:type="dcterms:W3CDTF">2024-04-23T19:15:13Z</dcterms:modified>
</cp:coreProperties>
</file>